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379" r:id="rId3"/>
    <p:sldId id="372" r:id="rId4"/>
    <p:sldId id="367" r:id="rId5"/>
    <p:sldId id="373" r:id="rId6"/>
    <p:sldId id="375" r:id="rId7"/>
    <p:sldId id="376" r:id="rId8"/>
    <p:sldId id="377" r:id="rId9"/>
    <p:sldId id="368" r:id="rId10"/>
    <p:sldId id="374" r:id="rId11"/>
    <p:sldId id="378" r:id="rId12"/>
    <p:sldId id="365" r:id="rId13"/>
    <p:sldId id="342" r:id="rId14"/>
    <p:sldId id="345" r:id="rId15"/>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p:cViewPr varScale="1">
        <p:scale>
          <a:sx n="70" d="100"/>
          <a:sy n="70" d="100"/>
        </p:scale>
        <p:origin x="-117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extLst>
          </p:spPr>
          <p:txBody>
            <a:bodyPr/>
            <a:lstStyle/>
            <a:p>
              <a:pPr>
                <a:defRPr/>
              </a:pPr>
              <a:endParaRPr lang="en-US"/>
            </a:p>
          </p:txBody>
        </p:sp>
        <p:sp>
          <p:nvSpPr>
            <p:cNvPr id="6"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extLst>
          </p:spPr>
          <p:txBody>
            <a:bodyPr/>
            <a:lstStyle/>
            <a:p>
              <a:pPr>
                <a:defRPr/>
              </a:pPr>
              <a:endParaRPr lang="en-US"/>
            </a:p>
          </p:txBody>
        </p:sp>
      </p:grpSp>
      <p:sp>
        <p:nvSpPr>
          <p:cNvPr id="7" name="Freeform 5"/>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extLst>
        </p:spPr>
        <p:txBody>
          <a:bodyPr/>
          <a:lstStyle/>
          <a:p>
            <a:pPr>
              <a:defRPr/>
            </a:pPr>
            <a:endParaRPr lang="en-US"/>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extLst>
          </p:spPr>
          <p:txBody>
            <a:bodyPr/>
            <a:lstStyle/>
            <a:p>
              <a:pPr>
                <a:defRPr/>
              </a:pPr>
              <a:endParaRPr lang="en-US"/>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extLst>
            </p:spPr>
            <p:txBody>
              <a:bodyPr/>
              <a:lstStyle/>
              <a:p>
                <a:pPr>
                  <a:defRPr/>
                </a:pPr>
                <a:endParaRPr lang="en-US"/>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extLst>
            </p:spPr>
            <p:txBody>
              <a:bodyPr/>
              <a:lstStyle/>
              <a:p>
                <a:pPr>
                  <a:defRPr/>
                </a:pPr>
                <a:endParaRPr lang="en-US"/>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extLst>
            </p:spPr>
            <p:txBody>
              <a:bodyPr/>
              <a:lstStyle/>
              <a:p>
                <a:pPr>
                  <a:defRPr/>
                </a:pPr>
                <a:endParaRPr lang="en-US"/>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extLst>
            </p:spPr>
            <p:txBody>
              <a:bodyPr/>
              <a:lstStyle/>
              <a:p>
                <a:pPr>
                  <a:defRPr/>
                </a:pPr>
                <a:endParaRPr lang="en-US"/>
              </a:p>
            </p:txBody>
          </p:sp>
          <p:sp>
            <p:nvSpPr>
              <p:cNvPr id="16" name="Freeform 13"/>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extLst>
            </p:spPr>
            <p:txBody>
              <a:bodyPr/>
              <a:lstStyle/>
              <a:p>
                <a:pPr>
                  <a:defRPr/>
                </a:pPr>
                <a:endParaRPr lang="en-US"/>
              </a:p>
            </p:txBody>
          </p:sp>
        </p:grpSp>
        <p:sp>
          <p:nvSpPr>
            <p:cNvPr id="11"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extLst>
          </p:spPr>
          <p:txBody>
            <a:bodyPr/>
            <a:lstStyle/>
            <a:p>
              <a:pPr>
                <a:defRPr/>
              </a:pPr>
              <a:endParaRPr lang="en-US"/>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extLst>
          </p:spPr>
          <p:txBody>
            <a:bodyPr/>
            <a:lstStyle/>
            <a:p>
              <a:pPr>
                <a:defRPr/>
              </a:pPr>
              <a:endParaRPr lang="en-US"/>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extLst>
          </p:spPr>
          <p:txBody>
            <a:bodyPr/>
            <a:lstStyle/>
            <a:p>
              <a:pPr>
                <a:defRPr/>
              </a:pPr>
              <a:endParaRPr lang="en-US"/>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extLst>
          </p:spPr>
          <p:txBody>
            <a:bodyPr/>
            <a:lstStyle/>
            <a:p>
              <a:pPr>
                <a:defRPr/>
              </a:pPr>
              <a:endParaRPr lang="en-US"/>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extLst>
          </p:spPr>
          <p:txBody>
            <a:bodyPr/>
            <a:lstStyle/>
            <a:p>
              <a:pPr>
                <a:defRPr/>
              </a:pPr>
              <a:endParaRPr lang="en-US"/>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extLst>
          </p:spPr>
          <p:txBody>
            <a:bodyPr/>
            <a:lstStyle/>
            <a:p>
              <a:pPr>
                <a:defRPr/>
              </a:pPr>
              <a:endParaRPr lang="en-US"/>
            </a:p>
          </p:txBody>
        </p:sp>
        <p:sp>
          <p:nvSpPr>
            <p:cNvPr id="23" name="Freeform 21"/>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extLst>
          </p:spPr>
          <p:txBody>
            <a:bodyPr/>
            <a:lstStyle/>
            <a:p>
              <a:pPr>
                <a:defRPr/>
              </a:pPr>
              <a:endParaRPr lang="en-US"/>
            </a:p>
          </p:txBody>
        </p:sp>
      </p:grpSp>
      <p:sp>
        <p:nvSpPr>
          <p:cNvPr id="8214"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en-US" noProof="0" smtClean="0"/>
              <a:t>Click to edit Master title style</a:t>
            </a:r>
          </a:p>
        </p:txBody>
      </p:sp>
      <p:sp>
        <p:nvSpPr>
          <p:cNvPr id="8215"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en-US" noProof="0" smtClean="0"/>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p>
        </p:txBody>
      </p:sp>
      <p:sp>
        <p:nvSpPr>
          <p:cNvPr id="25" name="Rectangle 25"/>
          <p:cNvSpPr>
            <a:spLocks noGrp="1" noChangeArrowheads="1"/>
          </p:cNvSpPr>
          <p:nvPr>
            <p:ph type="sldNum" sz="quarter" idx="11"/>
          </p:nvPr>
        </p:nvSpPr>
        <p:spPr/>
        <p:txBody>
          <a:bodyPr/>
          <a:lstStyle>
            <a:lvl1pPr>
              <a:defRPr/>
            </a:lvl1pPr>
          </a:lstStyle>
          <a:p>
            <a:pPr>
              <a:defRPr/>
            </a:pPr>
            <a:fld id="{9DEB1DA5-7686-41C2-88D1-E6E9547EA1E8}" type="slidenum">
              <a:rPr lang="en-US"/>
              <a:pPr>
                <a:defRPr/>
              </a:pPr>
              <a:t>‹#›</a:t>
            </a:fld>
            <a:endParaRPr lang="en-US"/>
          </a:p>
        </p:txBody>
      </p:sp>
      <p:sp>
        <p:nvSpPr>
          <p:cNvPr id="26" name="Rectangle 26"/>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DCD8E7C2-EC69-45DC-881C-B0664757F10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29C4D322-D200-495B-8542-6395F1F56E0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BAAD5953-FA8A-4401-BBB6-CEF0DCCD542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E2F8D6F8-6E47-4BBF-A0E4-CC4FDC71468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8A809E83-80E4-4D9F-82E1-D4CC918C693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5F6AFE55-988E-4959-9C92-0A870E699BE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pPr>
              <a:defRPr/>
            </a:pPr>
            <a:fld id="{DC53F006-BF38-446B-89E1-0188600D16C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pPr>
              <a:defRPr/>
            </a:pPr>
            <a:fld id="{C969C7FA-38A6-4E1F-B386-72E35BFCBE6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p>
        </p:txBody>
      </p:sp>
      <p:sp>
        <p:nvSpPr>
          <p:cNvPr id="4" name="Rectangle 26"/>
          <p:cNvSpPr>
            <a:spLocks noGrp="1" noChangeArrowheads="1"/>
          </p:cNvSpPr>
          <p:nvPr>
            <p:ph type="sldNum" sz="quarter" idx="12"/>
          </p:nvPr>
        </p:nvSpPr>
        <p:spPr>
          <a:ln/>
        </p:spPr>
        <p:txBody>
          <a:bodyPr/>
          <a:lstStyle>
            <a:lvl1pPr>
              <a:defRPr/>
            </a:lvl1pPr>
          </a:lstStyle>
          <a:p>
            <a:pPr>
              <a:defRPr/>
            </a:pPr>
            <a:fld id="{4549E9D3-FAA6-4E45-9A25-97904C26242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02DA591B-C67D-45B5-8471-131ED278437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5F15AD06-D904-40FE-A1C1-1E1FA0F6D43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7171" name="Freeform 3"/>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extLst>
          </p:spPr>
          <p:txBody>
            <a:bodyPr/>
            <a:lstStyle/>
            <a:p>
              <a:pPr>
                <a:defRPr/>
              </a:pPr>
              <a:endParaRPr lang="en-US"/>
            </a:p>
          </p:txBody>
        </p:sp>
        <p:sp>
          <p:nvSpPr>
            <p:cNvPr id="7172"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extLst>
          </p:spPr>
          <p:txBody>
            <a:bodyPr/>
            <a:lstStyle/>
            <a:p>
              <a:pPr>
                <a:defRPr/>
              </a:pPr>
              <a:endParaRPr lang="en-US"/>
            </a:p>
          </p:txBody>
        </p:sp>
      </p:grpSp>
      <p:sp>
        <p:nvSpPr>
          <p:cNvPr id="7173" name="Freeform 5"/>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extLst>
        </p:spPr>
        <p:txBody>
          <a:bodyPr/>
          <a:lstStyle/>
          <a:p>
            <a:pPr>
              <a:defRPr/>
            </a:pPr>
            <a:endParaRPr lang="en-US"/>
          </a:p>
        </p:txBody>
      </p:sp>
      <p:grpSp>
        <p:nvGrpSpPr>
          <p:cNvPr id="1028" name="Group 6"/>
          <p:cNvGrpSpPr>
            <a:grpSpLocks/>
          </p:cNvGrpSpPr>
          <p:nvPr/>
        </p:nvGrpSpPr>
        <p:grpSpPr bwMode="auto">
          <a:xfrm>
            <a:off x="0" y="6019800"/>
            <a:ext cx="7848600" cy="857250"/>
            <a:chOff x="0" y="3792"/>
            <a:chExt cx="4944" cy="540"/>
          </a:xfrm>
        </p:grpSpPr>
        <p:sp>
          <p:nvSpPr>
            <p:cNvPr id="7175"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extLst>
          </p:spPr>
          <p:txBody>
            <a:bodyPr/>
            <a:lstStyle/>
            <a:p>
              <a:pPr>
                <a:defRPr/>
              </a:pPr>
              <a:endParaRPr lang="en-US"/>
            </a:p>
          </p:txBody>
        </p:sp>
        <p:grpSp>
          <p:nvGrpSpPr>
            <p:cNvPr id="1042" name="Group 8"/>
            <p:cNvGrpSpPr>
              <a:grpSpLocks/>
            </p:cNvGrpSpPr>
            <p:nvPr userDrawn="1"/>
          </p:nvGrpSpPr>
          <p:grpSpPr bwMode="auto">
            <a:xfrm>
              <a:off x="2486" y="3792"/>
              <a:ext cx="2458" cy="540"/>
              <a:chOff x="2486" y="3792"/>
              <a:chExt cx="2458" cy="540"/>
            </a:xfrm>
          </p:grpSpPr>
          <p:sp>
            <p:nvSpPr>
              <p:cNvPr id="7177"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extLst>
            </p:spPr>
            <p:txBody>
              <a:bodyPr/>
              <a:lstStyle/>
              <a:p>
                <a:pPr>
                  <a:defRPr/>
                </a:pPr>
                <a:endParaRPr lang="en-US"/>
              </a:p>
            </p:txBody>
          </p:sp>
          <p:sp>
            <p:nvSpPr>
              <p:cNvPr id="7178" name="Freeform 10"/>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extLst>
            </p:spPr>
            <p:txBody>
              <a:bodyPr/>
              <a:lstStyle/>
              <a:p>
                <a:pPr>
                  <a:defRPr/>
                </a:pPr>
                <a:endParaRPr lang="en-US"/>
              </a:p>
            </p:txBody>
          </p:sp>
          <p:sp>
            <p:nvSpPr>
              <p:cNvPr id="7179"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extLst>
            </p:spPr>
            <p:txBody>
              <a:bodyPr/>
              <a:lstStyle/>
              <a:p>
                <a:pPr>
                  <a:defRPr/>
                </a:pPr>
                <a:endParaRPr lang="en-US"/>
              </a:p>
            </p:txBody>
          </p:sp>
          <p:sp>
            <p:nvSpPr>
              <p:cNvPr id="7180"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extLst>
            </p:spPr>
            <p:txBody>
              <a:bodyPr/>
              <a:lstStyle/>
              <a:p>
                <a:pPr>
                  <a:defRPr/>
                </a:pPr>
                <a:endParaRPr lang="en-US"/>
              </a:p>
            </p:txBody>
          </p:sp>
          <p:sp>
            <p:nvSpPr>
              <p:cNvPr id="7181" name="Freeform 13"/>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extLst>
            </p:spPr>
            <p:txBody>
              <a:bodyPr/>
              <a:lstStyle/>
              <a:p>
                <a:pPr>
                  <a:defRPr/>
                </a:pPr>
                <a:endParaRPr lang="en-US"/>
              </a:p>
            </p:txBody>
          </p:sp>
        </p:grpSp>
        <p:sp>
          <p:nvSpPr>
            <p:cNvPr id="7182"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extLst>
          </p:spPr>
          <p:txBody>
            <a:bodyPr/>
            <a:lstStyle/>
            <a:p>
              <a:pPr>
                <a:defRPr/>
              </a:pPr>
              <a:endParaRPr lang="en-US"/>
            </a:p>
          </p:txBody>
        </p:sp>
      </p:grpSp>
      <p:grpSp>
        <p:nvGrpSpPr>
          <p:cNvPr id="1029" name="Group 15"/>
          <p:cNvGrpSpPr>
            <a:grpSpLocks/>
          </p:cNvGrpSpPr>
          <p:nvPr/>
        </p:nvGrpSpPr>
        <p:grpSpPr bwMode="auto">
          <a:xfrm>
            <a:off x="627063" y="6021388"/>
            <a:ext cx="5684837" cy="849312"/>
            <a:chOff x="395" y="3793"/>
            <a:chExt cx="3581" cy="535"/>
          </a:xfrm>
        </p:grpSpPr>
        <p:sp>
          <p:nvSpPr>
            <p:cNvPr id="7184" name="Freeform 16"/>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extLst>
          </p:spPr>
          <p:txBody>
            <a:bodyPr/>
            <a:lstStyle/>
            <a:p>
              <a:pPr>
                <a:defRPr/>
              </a:pPr>
              <a:endParaRPr lang="en-US"/>
            </a:p>
          </p:txBody>
        </p:sp>
        <p:sp>
          <p:nvSpPr>
            <p:cNvPr id="7185"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extLst>
          </p:spPr>
          <p:txBody>
            <a:bodyPr/>
            <a:lstStyle/>
            <a:p>
              <a:pPr>
                <a:defRPr/>
              </a:pPr>
              <a:endParaRPr lang="en-US"/>
            </a:p>
          </p:txBody>
        </p:sp>
        <p:sp>
          <p:nvSpPr>
            <p:cNvPr id="7186"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extLst>
          </p:spPr>
          <p:txBody>
            <a:bodyPr/>
            <a:lstStyle/>
            <a:p>
              <a:pPr>
                <a:defRPr/>
              </a:pPr>
              <a:endParaRPr lang="en-US"/>
            </a:p>
          </p:txBody>
        </p:sp>
        <p:sp>
          <p:nvSpPr>
            <p:cNvPr id="7187"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extLst>
          </p:spPr>
          <p:txBody>
            <a:bodyPr/>
            <a:lstStyle/>
            <a:p>
              <a:pPr>
                <a:defRPr/>
              </a:pPr>
              <a:endParaRPr lang="en-US"/>
            </a:p>
          </p:txBody>
        </p:sp>
        <p:sp>
          <p:nvSpPr>
            <p:cNvPr id="7188" name="Freeform 20"/>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extLst>
          </p:spPr>
          <p:txBody>
            <a:bodyPr/>
            <a:lstStyle/>
            <a:p>
              <a:pPr>
                <a:defRPr/>
              </a:pPr>
              <a:endParaRPr lang="en-US"/>
            </a:p>
          </p:txBody>
        </p:sp>
        <p:sp>
          <p:nvSpPr>
            <p:cNvPr id="7189" name="Freeform 21"/>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extLst>
          </p:spPr>
          <p:txBody>
            <a:bodyPr/>
            <a:lstStyle/>
            <a:p>
              <a:pPr>
                <a:defRPr/>
              </a:pPr>
              <a:endParaRPr lang="en-US"/>
            </a:p>
          </p:txBody>
        </p:sp>
      </p:grpSp>
      <p:sp>
        <p:nvSpPr>
          <p:cNvPr id="7190"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92"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a:defRPr/>
            </a:pPr>
            <a:endParaRPr lang="en-US"/>
          </a:p>
        </p:txBody>
      </p:sp>
      <p:sp>
        <p:nvSpPr>
          <p:cNvPr id="7193"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a:defRPr/>
            </a:pPr>
            <a:endParaRPr lang="en-US"/>
          </a:p>
        </p:txBody>
      </p:sp>
      <p:sp>
        <p:nvSpPr>
          <p:cNvPr id="7194"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a:defRPr/>
            </a:pPr>
            <a:fld id="{7DCE918D-A46D-4EB1-98DE-773F45FE72A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62"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 y="762000"/>
            <a:ext cx="8610600" cy="1470025"/>
          </a:xfrm>
        </p:spPr>
        <p:txBody>
          <a:bodyPr/>
          <a:lstStyle/>
          <a:p>
            <a:pPr eaLnBrk="1" hangingPunct="1">
              <a:defRPr/>
            </a:pPr>
            <a:r>
              <a:rPr lang="en-US" sz="4400" dirty="0" smtClean="0"/>
              <a:t>Top 10 Tips for Getting a 5 </a:t>
            </a:r>
            <a:br>
              <a:rPr lang="en-US" sz="4400" dirty="0" smtClean="0"/>
            </a:br>
            <a:r>
              <a:rPr lang="en-US" sz="4400" dirty="0" smtClean="0"/>
              <a:t>on the AP Statistics Exam</a:t>
            </a:r>
            <a:endParaRPr lang="en-US" sz="3600" dirty="0"/>
          </a:p>
        </p:txBody>
      </p:sp>
      <p:sp>
        <p:nvSpPr>
          <p:cNvPr id="2051" name="Rectangle 3"/>
          <p:cNvSpPr>
            <a:spLocks noGrp="1" noChangeArrowheads="1"/>
          </p:cNvSpPr>
          <p:nvPr>
            <p:ph type="subTitle" idx="1"/>
          </p:nvPr>
        </p:nvSpPr>
        <p:spPr>
          <a:xfrm>
            <a:off x="1371600" y="2895600"/>
            <a:ext cx="6400800" cy="1752600"/>
          </a:xfrm>
        </p:spPr>
        <p:txBody>
          <a:bodyPr/>
          <a:lstStyle/>
          <a:p>
            <a:pPr eaLnBrk="1" hangingPunct="1">
              <a:defRPr/>
            </a:pPr>
            <a:r>
              <a:rPr lang="en-US"/>
              <a:t>Daren Starnes</a:t>
            </a:r>
          </a:p>
          <a:p>
            <a:pPr eaLnBrk="1" hangingPunct="1">
              <a:defRPr/>
            </a:pPr>
            <a:r>
              <a:rPr lang="en-US"/>
              <a:t>The Lawrenceville School</a:t>
            </a:r>
          </a:p>
          <a:p>
            <a:pPr eaLnBrk="1" hangingPunct="1">
              <a:defRPr/>
            </a:pPr>
            <a:r>
              <a:rPr lang="en-US"/>
              <a:t>dstarnes@lawrenceville.org</a:t>
            </a:r>
          </a:p>
        </p:txBody>
      </p:sp>
      <p:sp>
        <p:nvSpPr>
          <p:cNvPr id="14339" name="Text Box 4"/>
          <p:cNvSpPr txBox="1">
            <a:spLocks noChangeArrowheads="1"/>
          </p:cNvSpPr>
          <p:nvPr/>
        </p:nvSpPr>
        <p:spPr bwMode="auto">
          <a:xfrm>
            <a:off x="2057400" y="5181600"/>
            <a:ext cx="5181600" cy="862013"/>
          </a:xfrm>
          <a:prstGeom prst="rect">
            <a:avLst/>
          </a:prstGeom>
          <a:noFill/>
          <a:ln w="9525">
            <a:noFill/>
            <a:miter lim="800000"/>
            <a:headEnd/>
            <a:tailEnd/>
          </a:ln>
        </p:spPr>
        <p:txBody>
          <a:bodyPr>
            <a:spAutoFit/>
          </a:bodyPr>
          <a:lstStyle/>
          <a:p>
            <a:pPr algn="ctr">
              <a:spcBef>
                <a:spcPct val="50000"/>
              </a:spcBef>
            </a:pPr>
            <a:r>
              <a:rPr lang="en-US" sz="2000"/>
              <a:t>East Kentwood High School</a:t>
            </a:r>
          </a:p>
          <a:p>
            <a:pPr algn="ctr">
              <a:spcBef>
                <a:spcPct val="50000"/>
              </a:spcBef>
            </a:pPr>
            <a:r>
              <a:rPr lang="en-US" sz="2000"/>
              <a:t>January 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#3. Listen to your teacher </a:t>
            </a:r>
            <a:endParaRPr lang="en-US" dirty="0"/>
          </a:p>
        </p:txBody>
      </p:sp>
      <p:sp>
        <p:nvSpPr>
          <p:cNvPr id="3" name="Content Placeholder 2"/>
          <p:cNvSpPr>
            <a:spLocks noGrp="1"/>
          </p:cNvSpPr>
          <p:nvPr>
            <p:ph idx="1"/>
          </p:nvPr>
        </p:nvSpPr>
        <p:spPr/>
        <p:txBody>
          <a:bodyPr/>
          <a:lstStyle/>
          <a:p>
            <a:pPr eaLnBrk="1" hangingPunct="1"/>
            <a:r>
              <a:rPr lang="en-US" smtClean="0"/>
              <a:t>Mr. Wilcox knows his stuff</a:t>
            </a:r>
          </a:p>
          <a:p>
            <a:pPr eaLnBrk="1" hangingPunct="1"/>
            <a:r>
              <a:rPr lang="en-US" smtClean="0"/>
              <a:t>He grades the exams</a:t>
            </a:r>
          </a:p>
          <a:p>
            <a:pPr eaLnBrk="1" hangingPunct="1"/>
            <a:r>
              <a:rPr lang="en-US" smtClean="0"/>
              <a:t>His students get high scores</a:t>
            </a:r>
          </a:p>
          <a:p>
            <a:pPr eaLnBrk="1" hangingPunct="1"/>
            <a:r>
              <a:rPr lang="en-US" smtClean="0"/>
              <a:t>Plus he’s really cool</a:t>
            </a:r>
            <a:r>
              <a:rPr lang="en-US" smtClean="0">
                <a:sym typeface="Wingdings" pitchFamily="2" charset="2"/>
              </a:rPr>
              <a:t></a:t>
            </a:r>
          </a:p>
          <a:p>
            <a:pPr eaLnBrk="1" hangingPunct="1"/>
            <a:r>
              <a:rPr lang="en-US" smtClean="0">
                <a:sym typeface="Wingdings" pitchFamily="2" charset="2"/>
              </a:rPr>
              <a:t>No, I didn’t add that last one just because he invited me to dinner tonight</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#2. RTQ &amp; ATQ!!</a:t>
            </a:r>
            <a:endParaRPr lang="en-US" dirty="0"/>
          </a:p>
        </p:txBody>
      </p:sp>
      <p:sp>
        <p:nvSpPr>
          <p:cNvPr id="3" name="Content Placeholder 2"/>
          <p:cNvSpPr>
            <a:spLocks noGrp="1"/>
          </p:cNvSpPr>
          <p:nvPr>
            <p:ph idx="1"/>
          </p:nvPr>
        </p:nvSpPr>
        <p:spPr>
          <a:xfrm>
            <a:off x="457200" y="1600200"/>
            <a:ext cx="8534400" cy="4495800"/>
          </a:xfrm>
        </p:spPr>
        <p:txBody>
          <a:bodyPr/>
          <a:lstStyle/>
          <a:p>
            <a:pPr eaLnBrk="1" hangingPunct="1"/>
            <a:r>
              <a:rPr lang="en-US" smtClean="0"/>
              <a:t>If a question asks you to </a:t>
            </a:r>
          </a:p>
          <a:p>
            <a:pPr lvl="1" eaLnBrk="1" hangingPunct="1"/>
            <a:r>
              <a:rPr lang="en-US" smtClean="0"/>
              <a:t>Describe a distribution (Shape, Center, Spread)</a:t>
            </a:r>
          </a:p>
          <a:p>
            <a:pPr lvl="1" eaLnBrk="1" hangingPunct="1"/>
            <a:r>
              <a:rPr lang="en-US" smtClean="0"/>
              <a:t>Compare distributions (higher or lower center, more or less variability)</a:t>
            </a:r>
          </a:p>
          <a:p>
            <a:pPr lvl="1" eaLnBrk="1" hangingPunct="1"/>
            <a:r>
              <a:rPr lang="en-US" smtClean="0"/>
              <a:t>Describe similarities and differences</a:t>
            </a:r>
          </a:p>
          <a:p>
            <a:pPr lvl="1" eaLnBrk="1" hangingPunct="1"/>
            <a:r>
              <a:rPr lang="en-US" smtClean="0"/>
              <a:t>Explain or justify</a:t>
            </a:r>
          </a:p>
          <a:p>
            <a:pPr lvl="1" eaLnBrk="1" hangingPunct="1"/>
            <a:r>
              <a:rPr lang="en-US" smtClean="0"/>
              <a:t>Do more than one thing, eg find the mean and standard deviation…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pPr eaLnBrk="1" hangingPunct="1">
              <a:defRPr/>
            </a:pPr>
            <a:r>
              <a:rPr lang="en-US" dirty="0" smtClean="0"/>
              <a:t>#1. Be Prepared!</a:t>
            </a:r>
            <a:endParaRPr lang="en-US" dirty="0"/>
          </a:p>
        </p:txBody>
      </p:sp>
      <p:sp>
        <p:nvSpPr>
          <p:cNvPr id="3" name="Content Placeholder 2"/>
          <p:cNvSpPr>
            <a:spLocks noGrp="1"/>
          </p:cNvSpPr>
          <p:nvPr>
            <p:ph idx="1"/>
          </p:nvPr>
        </p:nvSpPr>
        <p:spPr>
          <a:xfrm>
            <a:off x="304800" y="1143000"/>
            <a:ext cx="8610600" cy="4953000"/>
          </a:xfrm>
        </p:spPr>
        <p:txBody>
          <a:bodyPr/>
          <a:lstStyle/>
          <a:p>
            <a:pPr eaLnBrk="1" hangingPunct="1"/>
            <a:r>
              <a:rPr lang="en-US" smtClean="0"/>
              <a:t>Know your stuff</a:t>
            </a:r>
          </a:p>
          <a:p>
            <a:pPr eaLnBrk="1" hangingPunct="1"/>
            <a:r>
              <a:rPr lang="en-US" smtClean="0"/>
              <a:t>Review Formulas and Tables for AP Exam</a:t>
            </a:r>
          </a:p>
          <a:p>
            <a:pPr eaLnBrk="1" hangingPunct="1"/>
            <a:r>
              <a:rPr lang="en-US" smtClean="0"/>
              <a:t>Do lots of practice AP questions</a:t>
            </a:r>
          </a:p>
          <a:p>
            <a:pPr lvl="1" eaLnBrk="1" hangingPunct="1"/>
            <a:r>
              <a:rPr lang="en-US" smtClean="0"/>
              <a:t>Multiple choice</a:t>
            </a:r>
          </a:p>
          <a:p>
            <a:pPr lvl="1" eaLnBrk="1" hangingPunct="1"/>
            <a:r>
              <a:rPr lang="en-US" smtClean="0"/>
              <a:t>Free response</a:t>
            </a:r>
          </a:p>
          <a:p>
            <a:pPr eaLnBrk="1" hangingPunct="1"/>
            <a:r>
              <a:rPr lang="en-US" smtClean="0"/>
              <a:t>Work to eliminate any weak spots and build your confidence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57200" y="228600"/>
            <a:ext cx="8229600" cy="914400"/>
          </a:xfrm>
        </p:spPr>
        <p:txBody>
          <a:bodyPr/>
          <a:lstStyle/>
          <a:p>
            <a:pPr eaLnBrk="1" hangingPunct="1">
              <a:defRPr/>
            </a:pPr>
            <a:r>
              <a:rPr lang="en-US" dirty="0" smtClean="0"/>
              <a:t>AP Statistics Exam Tips</a:t>
            </a:r>
            <a:br>
              <a:rPr lang="en-US" dirty="0" smtClean="0"/>
            </a:br>
            <a:r>
              <a:rPr lang="en-US" sz="2800" dirty="0" smtClean="0"/>
              <a:t>Recap</a:t>
            </a:r>
            <a:endParaRPr lang="en-US" sz="2800" dirty="0"/>
          </a:p>
        </p:txBody>
      </p:sp>
      <p:sp>
        <p:nvSpPr>
          <p:cNvPr id="109571" name="Rectangle 3"/>
          <p:cNvSpPr>
            <a:spLocks noGrp="1" noChangeArrowheads="1"/>
          </p:cNvSpPr>
          <p:nvPr>
            <p:ph type="body" idx="1"/>
          </p:nvPr>
        </p:nvSpPr>
        <p:spPr>
          <a:xfrm>
            <a:off x="457200" y="1524000"/>
            <a:ext cx="8229600" cy="4648200"/>
          </a:xfrm>
        </p:spPr>
        <p:txBody>
          <a:bodyPr/>
          <a:lstStyle/>
          <a:p>
            <a:pPr eaLnBrk="1" hangingPunct="1">
              <a:lnSpc>
                <a:spcPct val="80000"/>
              </a:lnSpc>
              <a:buFontTx/>
              <a:buNone/>
            </a:pPr>
            <a:r>
              <a:rPr lang="en-US" sz="2800" smtClean="0"/>
              <a:t>#10. You gotta talk the talk</a:t>
            </a:r>
          </a:p>
          <a:p>
            <a:pPr eaLnBrk="1" hangingPunct="1">
              <a:lnSpc>
                <a:spcPct val="80000"/>
              </a:lnSpc>
              <a:buFontTx/>
              <a:buNone/>
            </a:pPr>
            <a:r>
              <a:rPr lang="en-US" sz="2800" smtClean="0"/>
              <a:t>#9. Know the score</a:t>
            </a:r>
          </a:p>
          <a:p>
            <a:pPr eaLnBrk="1" hangingPunct="1">
              <a:lnSpc>
                <a:spcPct val="80000"/>
              </a:lnSpc>
              <a:buFontTx/>
              <a:buNone/>
            </a:pPr>
            <a:r>
              <a:rPr lang="en-US" sz="2800" smtClean="0"/>
              <a:t>#8. Be smart with technology</a:t>
            </a:r>
          </a:p>
          <a:p>
            <a:pPr eaLnBrk="1" hangingPunct="1">
              <a:lnSpc>
                <a:spcPct val="80000"/>
              </a:lnSpc>
              <a:buFontTx/>
              <a:buNone/>
            </a:pPr>
            <a:r>
              <a:rPr lang="en-US" sz="2800" smtClean="0"/>
              <a:t>#7. Pace yourself</a:t>
            </a:r>
          </a:p>
          <a:p>
            <a:pPr eaLnBrk="1" hangingPunct="1">
              <a:lnSpc>
                <a:spcPct val="80000"/>
              </a:lnSpc>
              <a:buFontTx/>
              <a:buNone/>
            </a:pPr>
            <a:r>
              <a:rPr lang="en-US" sz="2800" smtClean="0"/>
              <a:t>#6. Follow the 4-step inference process</a:t>
            </a:r>
          </a:p>
          <a:p>
            <a:pPr eaLnBrk="1" hangingPunct="1">
              <a:lnSpc>
                <a:spcPct val="80000"/>
              </a:lnSpc>
              <a:buFontTx/>
              <a:buNone/>
            </a:pPr>
            <a:r>
              <a:rPr lang="en-US" sz="2800" smtClean="0"/>
              <a:t>#5. Naked answer = no credit</a:t>
            </a:r>
          </a:p>
          <a:p>
            <a:pPr eaLnBrk="1" hangingPunct="1">
              <a:lnSpc>
                <a:spcPct val="80000"/>
              </a:lnSpc>
              <a:buFontTx/>
              <a:buNone/>
            </a:pPr>
            <a:r>
              <a:rPr lang="en-US" sz="2800" smtClean="0"/>
              <a:t>#4. Don’t write too much!</a:t>
            </a:r>
          </a:p>
          <a:p>
            <a:pPr eaLnBrk="1" hangingPunct="1">
              <a:lnSpc>
                <a:spcPct val="80000"/>
              </a:lnSpc>
              <a:buFontTx/>
              <a:buNone/>
            </a:pPr>
            <a:r>
              <a:rPr lang="en-US" sz="2800" smtClean="0"/>
              <a:t>#3. Listen to your teacher</a:t>
            </a:r>
          </a:p>
          <a:p>
            <a:pPr eaLnBrk="1" hangingPunct="1">
              <a:lnSpc>
                <a:spcPct val="80000"/>
              </a:lnSpc>
              <a:buFontTx/>
              <a:buNone/>
            </a:pPr>
            <a:r>
              <a:rPr lang="en-US" sz="2800" smtClean="0"/>
              <a:t>#2. RTQ &amp; ATQ!!</a:t>
            </a:r>
          </a:p>
          <a:p>
            <a:pPr eaLnBrk="1" hangingPunct="1">
              <a:lnSpc>
                <a:spcPct val="80000"/>
              </a:lnSpc>
              <a:buFontTx/>
              <a:buNone/>
            </a:pPr>
            <a:r>
              <a:rPr lang="en-US" sz="2800" smtClean="0"/>
              <a:t>#1. Be Prepared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 calcmode="lin" valueType="num">
                                      <p:cBhvr additive="base">
                                        <p:cTn id="7" dur="500" fill="hold"/>
                                        <p:tgtEl>
                                          <p:spTgt spid="1095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5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9571">
                                            <p:txEl>
                                              <p:pRg st="1" end="1"/>
                                            </p:txEl>
                                          </p:spTgt>
                                        </p:tgtEl>
                                        <p:attrNameLst>
                                          <p:attrName>style.visibility</p:attrName>
                                        </p:attrNameLst>
                                      </p:cBhvr>
                                      <p:to>
                                        <p:strVal val="visible"/>
                                      </p:to>
                                    </p:set>
                                    <p:anim calcmode="lin" valueType="num">
                                      <p:cBhvr additive="base">
                                        <p:cTn id="13" dur="500" fill="hold"/>
                                        <p:tgtEl>
                                          <p:spTgt spid="1095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95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9571">
                                            <p:txEl>
                                              <p:pRg st="2" end="2"/>
                                            </p:txEl>
                                          </p:spTgt>
                                        </p:tgtEl>
                                        <p:attrNameLst>
                                          <p:attrName>style.visibility</p:attrName>
                                        </p:attrNameLst>
                                      </p:cBhvr>
                                      <p:to>
                                        <p:strVal val="visible"/>
                                      </p:to>
                                    </p:set>
                                    <p:anim calcmode="lin" valueType="num">
                                      <p:cBhvr additive="base">
                                        <p:cTn id="19" dur="500" fill="hold"/>
                                        <p:tgtEl>
                                          <p:spTgt spid="1095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95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9571">
                                            <p:txEl>
                                              <p:pRg st="3" end="3"/>
                                            </p:txEl>
                                          </p:spTgt>
                                        </p:tgtEl>
                                        <p:attrNameLst>
                                          <p:attrName>style.visibility</p:attrName>
                                        </p:attrNameLst>
                                      </p:cBhvr>
                                      <p:to>
                                        <p:strVal val="visible"/>
                                      </p:to>
                                    </p:set>
                                    <p:anim calcmode="lin" valueType="num">
                                      <p:cBhvr additive="base">
                                        <p:cTn id="25" dur="500" fill="hold"/>
                                        <p:tgtEl>
                                          <p:spTgt spid="1095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95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9571">
                                            <p:txEl>
                                              <p:pRg st="4" end="4"/>
                                            </p:txEl>
                                          </p:spTgt>
                                        </p:tgtEl>
                                        <p:attrNameLst>
                                          <p:attrName>style.visibility</p:attrName>
                                        </p:attrNameLst>
                                      </p:cBhvr>
                                      <p:to>
                                        <p:strVal val="visible"/>
                                      </p:to>
                                    </p:set>
                                    <p:anim calcmode="lin" valueType="num">
                                      <p:cBhvr additive="base">
                                        <p:cTn id="31" dur="500" fill="hold"/>
                                        <p:tgtEl>
                                          <p:spTgt spid="1095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95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9571">
                                            <p:txEl>
                                              <p:pRg st="5" end="5"/>
                                            </p:txEl>
                                          </p:spTgt>
                                        </p:tgtEl>
                                        <p:attrNameLst>
                                          <p:attrName>style.visibility</p:attrName>
                                        </p:attrNameLst>
                                      </p:cBhvr>
                                      <p:to>
                                        <p:strVal val="visible"/>
                                      </p:to>
                                    </p:set>
                                    <p:anim calcmode="lin" valueType="num">
                                      <p:cBhvr additive="base">
                                        <p:cTn id="37" dur="500" fill="hold"/>
                                        <p:tgtEl>
                                          <p:spTgt spid="10957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95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9571">
                                            <p:txEl>
                                              <p:pRg st="6" end="6"/>
                                            </p:txEl>
                                          </p:spTgt>
                                        </p:tgtEl>
                                        <p:attrNameLst>
                                          <p:attrName>style.visibility</p:attrName>
                                        </p:attrNameLst>
                                      </p:cBhvr>
                                      <p:to>
                                        <p:strVal val="visible"/>
                                      </p:to>
                                    </p:set>
                                    <p:anim calcmode="lin" valueType="num">
                                      <p:cBhvr additive="base">
                                        <p:cTn id="43" dur="500" fill="hold"/>
                                        <p:tgtEl>
                                          <p:spTgt spid="10957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95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9571">
                                            <p:txEl>
                                              <p:pRg st="7" end="7"/>
                                            </p:txEl>
                                          </p:spTgt>
                                        </p:tgtEl>
                                        <p:attrNameLst>
                                          <p:attrName>style.visibility</p:attrName>
                                        </p:attrNameLst>
                                      </p:cBhvr>
                                      <p:to>
                                        <p:strVal val="visible"/>
                                      </p:to>
                                    </p:set>
                                    <p:anim calcmode="lin" valueType="num">
                                      <p:cBhvr additive="base">
                                        <p:cTn id="49" dur="500" fill="hold"/>
                                        <p:tgtEl>
                                          <p:spTgt spid="10957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95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9571">
                                            <p:txEl>
                                              <p:pRg st="8" end="8"/>
                                            </p:txEl>
                                          </p:spTgt>
                                        </p:tgtEl>
                                        <p:attrNameLst>
                                          <p:attrName>style.visibility</p:attrName>
                                        </p:attrNameLst>
                                      </p:cBhvr>
                                      <p:to>
                                        <p:strVal val="visible"/>
                                      </p:to>
                                    </p:set>
                                    <p:anim calcmode="lin" valueType="num">
                                      <p:cBhvr additive="base">
                                        <p:cTn id="55" dur="500" fill="hold"/>
                                        <p:tgtEl>
                                          <p:spTgt spid="109571">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957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9571">
                                            <p:txEl>
                                              <p:pRg st="9" end="9"/>
                                            </p:txEl>
                                          </p:spTgt>
                                        </p:tgtEl>
                                        <p:attrNameLst>
                                          <p:attrName>style.visibility</p:attrName>
                                        </p:attrNameLst>
                                      </p:cBhvr>
                                      <p:to>
                                        <p:strVal val="visible"/>
                                      </p:to>
                                    </p:set>
                                    <p:anim calcmode="lin" valueType="num">
                                      <p:cBhvr additive="base">
                                        <p:cTn id="61" dur="500" fill="hold"/>
                                        <p:tgtEl>
                                          <p:spTgt spid="109571">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957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idx="4294967295"/>
          </p:nvPr>
        </p:nvSpPr>
        <p:spPr>
          <a:xfrm>
            <a:off x="381000" y="1600200"/>
            <a:ext cx="8229600" cy="1143000"/>
          </a:xfrm>
        </p:spPr>
        <p:txBody>
          <a:bodyPr/>
          <a:lstStyle/>
          <a:p>
            <a:pPr eaLnBrk="1" hangingPunct="1">
              <a:defRPr/>
            </a:pPr>
            <a:r>
              <a:rPr lang="en-US" dirty="0" smtClean="0"/>
              <a:t>Questions about the AP Exam or </a:t>
            </a:r>
            <a:r>
              <a:rPr lang="en-US" i="1" dirty="0" smtClean="0"/>
              <a:t>The Practice of Statistics</a:t>
            </a:r>
            <a:r>
              <a:rPr lang="en-US" dirty="0" smtClean="0"/>
              <a:t>?</a:t>
            </a:r>
            <a:endParaRPr lang="en-US" dirty="0"/>
          </a:p>
        </p:txBody>
      </p:sp>
      <p:pic>
        <p:nvPicPr>
          <p:cNvPr id="27650" name="Picture 4"/>
          <p:cNvPicPr>
            <a:picLocks noChangeAspect="1"/>
          </p:cNvPicPr>
          <p:nvPr/>
        </p:nvPicPr>
        <p:blipFill>
          <a:blip r:embed="rId2"/>
          <a:srcRect/>
          <a:stretch>
            <a:fillRect/>
          </a:stretch>
        </p:blipFill>
        <p:spPr bwMode="auto">
          <a:xfrm>
            <a:off x="7535863" y="4181475"/>
            <a:ext cx="1600200" cy="200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6096000" cy="838200"/>
          </a:xfrm>
        </p:spPr>
        <p:txBody>
          <a:bodyPr/>
          <a:lstStyle/>
          <a:p>
            <a:pPr eaLnBrk="1" hangingPunct="1">
              <a:defRPr/>
            </a:pPr>
            <a:r>
              <a:rPr lang="en-US" dirty="0" smtClean="0"/>
              <a:t>Why flamingos?</a:t>
            </a:r>
            <a:endParaRPr lang="en-US" dirty="0"/>
          </a:p>
        </p:txBody>
      </p:sp>
      <p:sp>
        <p:nvSpPr>
          <p:cNvPr id="6" name="Content Placeholder 5"/>
          <p:cNvSpPr>
            <a:spLocks noGrp="1"/>
          </p:cNvSpPr>
          <p:nvPr>
            <p:ph idx="1"/>
          </p:nvPr>
        </p:nvSpPr>
        <p:spPr>
          <a:xfrm>
            <a:off x="457200" y="1274763"/>
            <a:ext cx="8461375" cy="4821237"/>
          </a:xfrm>
        </p:spPr>
        <p:txBody>
          <a:bodyPr/>
          <a:lstStyle/>
          <a:p>
            <a:pPr eaLnBrk="1" hangingPunct="1"/>
            <a:r>
              <a:rPr lang="en-US" smtClean="0"/>
              <a:t>They look cool!</a:t>
            </a:r>
          </a:p>
          <a:p>
            <a:pPr eaLnBrk="1" hangingPunct="1"/>
            <a:r>
              <a:rPr lang="en-US" smtClean="0"/>
              <a:t>Statistics is the study of variation</a:t>
            </a:r>
          </a:p>
          <a:p>
            <a:pPr eaLnBrk="1" hangingPunct="1"/>
            <a:r>
              <a:rPr lang="en-US" smtClean="0"/>
              <a:t>One stands out</a:t>
            </a:r>
          </a:p>
        </p:txBody>
      </p:sp>
      <p:pic>
        <p:nvPicPr>
          <p:cNvPr id="15363" name="Picture 5"/>
          <p:cNvPicPr>
            <a:picLocks noChangeAspect="1"/>
          </p:cNvPicPr>
          <p:nvPr/>
        </p:nvPicPr>
        <p:blipFill>
          <a:blip r:embed="rId2"/>
          <a:srcRect/>
          <a:stretch>
            <a:fillRect/>
          </a:stretch>
        </p:blipFill>
        <p:spPr bwMode="auto">
          <a:xfrm>
            <a:off x="6858000" y="112713"/>
            <a:ext cx="1066800" cy="2324100"/>
          </a:xfrm>
          <a:prstGeom prst="rect">
            <a:avLst/>
          </a:prstGeom>
          <a:noFill/>
          <a:ln w="9525">
            <a:noFill/>
            <a:miter lim="800000"/>
            <a:headEnd/>
            <a:tailEnd/>
          </a:ln>
        </p:spPr>
      </p:pic>
      <p:pic>
        <p:nvPicPr>
          <p:cNvPr id="15364" name="Picture 6"/>
          <p:cNvPicPr>
            <a:picLocks noChangeAspect="1"/>
          </p:cNvPicPr>
          <p:nvPr/>
        </p:nvPicPr>
        <p:blipFill>
          <a:blip r:embed="rId3"/>
          <a:srcRect/>
          <a:stretch>
            <a:fillRect/>
          </a:stretch>
        </p:blipFill>
        <p:spPr bwMode="auto">
          <a:xfrm>
            <a:off x="7286625" y="777875"/>
            <a:ext cx="754063" cy="1644650"/>
          </a:xfrm>
          <a:prstGeom prst="rect">
            <a:avLst/>
          </a:prstGeom>
          <a:noFill/>
          <a:ln w="9525">
            <a:noFill/>
            <a:miter lim="800000"/>
            <a:headEnd/>
            <a:tailEnd/>
          </a:ln>
        </p:spPr>
      </p:pic>
      <p:pic>
        <p:nvPicPr>
          <p:cNvPr id="1026" name="Picture 2"/>
          <p:cNvPicPr>
            <a:picLocks noChangeAspect="1" noChangeArrowheads="1"/>
          </p:cNvPicPr>
          <p:nvPr/>
        </p:nvPicPr>
        <p:blipFill>
          <a:blip r:embed="rId4"/>
          <a:srcRect/>
          <a:stretch>
            <a:fillRect/>
          </a:stretch>
        </p:blipFill>
        <p:spPr bwMode="auto">
          <a:xfrm>
            <a:off x="6283325" y="3152775"/>
            <a:ext cx="2214563" cy="2844800"/>
          </a:xfrm>
          <a:prstGeom prst="rect">
            <a:avLst/>
          </a:prstGeom>
          <a:noFill/>
          <a:ln w="9525">
            <a:noFill/>
            <a:miter lim="800000"/>
            <a:headEnd/>
            <a:tailEnd/>
          </a:ln>
        </p:spPr>
      </p:pic>
      <p:pic>
        <p:nvPicPr>
          <p:cNvPr id="1027" name="Picture 3"/>
          <p:cNvPicPr>
            <a:picLocks noChangeAspect="1" noChangeArrowheads="1"/>
          </p:cNvPicPr>
          <p:nvPr/>
        </p:nvPicPr>
        <p:blipFill>
          <a:blip r:embed="rId5"/>
          <a:srcRect/>
          <a:stretch>
            <a:fillRect/>
          </a:stretch>
        </p:blipFill>
        <p:spPr bwMode="auto">
          <a:xfrm>
            <a:off x="1866900" y="3124200"/>
            <a:ext cx="2046288" cy="28146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304800" y="228600"/>
            <a:ext cx="8534400" cy="914400"/>
          </a:xfrm>
        </p:spPr>
        <p:txBody>
          <a:bodyPr/>
          <a:lstStyle/>
          <a:p>
            <a:pPr eaLnBrk="1" hangingPunct="1">
              <a:defRPr/>
            </a:pPr>
            <a:r>
              <a:rPr lang="en-US" dirty="0" smtClean="0"/>
              <a:t>#10. You </a:t>
            </a:r>
            <a:r>
              <a:rPr lang="en-US" dirty="0" err="1" smtClean="0"/>
              <a:t>gotta</a:t>
            </a:r>
            <a:r>
              <a:rPr lang="en-US" dirty="0" smtClean="0"/>
              <a:t> talk the talk</a:t>
            </a:r>
            <a:endParaRPr lang="en-US" dirty="0"/>
          </a:p>
        </p:txBody>
      </p:sp>
      <p:sp>
        <p:nvSpPr>
          <p:cNvPr id="132099" name="Rectangle 3"/>
          <p:cNvSpPr>
            <a:spLocks noGrp="1" noRot="1" noChangeAspect="1" noMove="1" noResize="1" noEditPoints="1" noAdjustHandles="1" noChangeArrowheads="1" noChangeShapeType="1" noTextEdit="1"/>
          </p:cNvSpPr>
          <p:nvPr>
            <p:ph type="body" sz="half" idx="1"/>
          </p:nvPr>
        </p:nvSpPr>
        <p:spPr>
          <a:xfrm>
            <a:off x="457200" y="1447800"/>
            <a:ext cx="8382000" cy="4648200"/>
          </a:xfrm>
          <a:blipFill rotWithShape="1">
            <a:blip r:embed="rId2"/>
            <a:stretch>
              <a:fillRect l="-945" t="-919"/>
            </a:stretch>
          </a:blipFill>
          <a:extLst>
            <a:ext uri="{909E8E84-426E-40DD-AFC4-6F175D3DCCD1}"/>
            <a:ext uri="{91240B29-F687-4F45-9708-019B960494DF}"/>
            <a:ext uri="{AF507438-7753-43E0-B8FC-AC1667EBCBE1}"/>
          </a:extLst>
        </p:spPr>
        <p:txBody>
          <a:bodyPr/>
          <a:lstStyle/>
          <a:p>
            <a:pPr eaLnBrk="1" hangingPunct="1">
              <a:defRPr/>
            </a:pPr>
            <a:r>
              <a:rPr lang="en-US">
                <a:no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Effect transition="in" filter="dissolve">
                                      <p:cBhvr>
                                        <p:cTn id="7" dur="500"/>
                                        <p:tgtEl>
                                          <p:spTgt spid="132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2099">
                                            <p:txEl>
                                              <p:pRg st="1" end="1"/>
                                            </p:txEl>
                                          </p:spTgt>
                                        </p:tgtEl>
                                        <p:attrNameLst>
                                          <p:attrName>style.visibility</p:attrName>
                                        </p:attrNameLst>
                                      </p:cBhvr>
                                      <p:to>
                                        <p:strVal val="visible"/>
                                      </p:to>
                                    </p:set>
                                    <p:animEffect transition="in" filter="dissolve">
                                      <p:cBhvr>
                                        <p:cTn id="12" dur="500"/>
                                        <p:tgtEl>
                                          <p:spTgt spid="132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2099">
                                            <p:txEl>
                                              <p:pRg st="2" end="2"/>
                                            </p:txEl>
                                          </p:spTgt>
                                        </p:tgtEl>
                                        <p:attrNameLst>
                                          <p:attrName>style.visibility</p:attrName>
                                        </p:attrNameLst>
                                      </p:cBhvr>
                                      <p:to>
                                        <p:strVal val="visible"/>
                                      </p:to>
                                    </p:set>
                                    <p:animEffect transition="in" filter="dissolve">
                                      <p:cBhvr>
                                        <p:cTn id="17" dur="500"/>
                                        <p:tgtEl>
                                          <p:spTgt spid="1320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2099">
                                            <p:txEl>
                                              <p:pRg st="3" end="3"/>
                                            </p:txEl>
                                          </p:spTgt>
                                        </p:tgtEl>
                                        <p:attrNameLst>
                                          <p:attrName>style.visibility</p:attrName>
                                        </p:attrNameLst>
                                      </p:cBhvr>
                                      <p:to>
                                        <p:strVal val="visible"/>
                                      </p:to>
                                    </p:set>
                                    <p:animEffect transition="in" filter="dissolve">
                                      <p:cBhvr>
                                        <p:cTn id="22" dur="500"/>
                                        <p:tgtEl>
                                          <p:spTgt spid="1320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2099">
                                            <p:txEl>
                                              <p:pRg st="4" end="4"/>
                                            </p:txEl>
                                          </p:spTgt>
                                        </p:tgtEl>
                                        <p:attrNameLst>
                                          <p:attrName>style.visibility</p:attrName>
                                        </p:attrNameLst>
                                      </p:cBhvr>
                                      <p:to>
                                        <p:strVal val="visible"/>
                                      </p:to>
                                    </p:set>
                                    <p:animEffect transition="in" filter="dissolve">
                                      <p:cBhvr>
                                        <p:cTn id="27" dur="500"/>
                                        <p:tgtEl>
                                          <p:spTgt spid="1320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32099">
                                            <p:txEl>
                                              <p:pRg st="5" end="5"/>
                                            </p:txEl>
                                          </p:spTgt>
                                        </p:tgtEl>
                                        <p:attrNameLst>
                                          <p:attrName>style.visibility</p:attrName>
                                        </p:attrNameLst>
                                      </p:cBhvr>
                                      <p:to>
                                        <p:strVal val="visible"/>
                                      </p:to>
                                    </p:set>
                                    <p:animEffect transition="in" filter="dissolve">
                                      <p:cBhvr>
                                        <p:cTn id="32" dur="500"/>
                                        <p:tgtEl>
                                          <p:spTgt spid="1320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32099">
                                            <p:txEl>
                                              <p:pRg st="6" end="6"/>
                                            </p:txEl>
                                          </p:spTgt>
                                        </p:tgtEl>
                                        <p:attrNameLst>
                                          <p:attrName>style.visibility</p:attrName>
                                        </p:attrNameLst>
                                      </p:cBhvr>
                                      <p:to>
                                        <p:strVal val="visible"/>
                                      </p:to>
                                    </p:set>
                                    <p:animEffect transition="in" filter="dissolve">
                                      <p:cBhvr>
                                        <p:cTn id="37" dur="500"/>
                                        <p:tgtEl>
                                          <p:spTgt spid="13209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32099">
                                            <p:txEl>
                                              <p:pRg st="7" end="7"/>
                                            </p:txEl>
                                          </p:spTgt>
                                        </p:tgtEl>
                                        <p:attrNameLst>
                                          <p:attrName>style.visibility</p:attrName>
                                        </p:attrNameLst>
                                      </p:cBhvr>
                                      <p:to>
                                        <p:strVal val="visible"/>
                                      </p:to>
                                    </p:set>
                                    <p:animEffect transition="in" filter="dissolve">
                                      <p:cBhvr>
                                        <p:cTn id="42" dur="500"/>
                                        <p:tgtEl>
                                          <p:spTgt spid="13209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32099">
                                            <p:txEl>
                                              <p:pRg st="8" end="8"/>
                                            </p:txEl>
                                          </p:spTgt>
                                        </p:tgtEl>
                                        <p:attrNameLst>
                                          <p:attrName>style.visibility</p:attrName>
                                        </p:attrNameLst>
                                      </p:cBhvr>
                                      <p:to>
                                        <p:strVal val="visible"/>
                                      </p:to>
                                    </p:set>
                                    <p:animEffect transition="in" filter="dissolve">
                                      <p:cBhvr>
                                        <p:cTn id="47" dur="500"/>
                                        <p:tgtEl>
                                          <p:spTgt spid="13209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32099">
                                            <p:txEl>
                                              <p:pRg st="9" end="9"/>
                                            </p:txEl>
                                          </p:spTgt>
                                        </p:tgtEl>
                                        <p:attrNameLst>
                                          <p:attrName>style.visibility</p:attrName>
                                        </p:attrNameLst>
                                      </p:cBhvr>
                                      <p:to>
                                        <p:strVal val="visible"/>
                                      </p:to>
                                    </p:set>
                                    <p:animEffect transition="in" filter="dissolve">
                                      <p:cBhvr>
                                        <p:cTn id="52" dur="500"/>
                                        <p:tgtEl>
                                          <p:spTgt spid="1320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pPr eaLnBrk="1" hangingPunct="1">
              <a:defRPr/>
            </a:pPr>
            <a:r>
              <a:rPr lang="en-US" dirty="0" smtClean="0"/>
              <a:t>#9. Know the score</a:t>
            </a:r>
            <a:endParaRPr lang="en-US" dirty="0"/>
          </a:p>
        </p:txBody>
      </p:sp>
      <p:sp>
        <p:nvSpPr>
          <p:cNvPr id="3" name="Content Placeholder 2"/>
          <p:cNvSpPr>
            <a:spLocks noGrp="1"/>
          </p:cNvSpPr>
          <p:nvPr>
            <p:ph idx="1"/>
          </p:nvPr>
        </p:nvSpPr>
        <p:spPr>
          <a:xfrm>
            <a:off x="304800" y="1219200"/>
            <a:ext cx="8610600" cy="4724400"/>
          </a:xfrm>
        </p:spPr>
        <p:txBody>
          <a:bodyPr/>
          <a:lstStyle/>
          <a:p>
            <a:pPr eaLnBrk="1" hangingPunct="1"/>
            <a:r>
              <a:rPr lang="en-US" smtClean="0"/>
              <a:t>Multiple choice: 50 points possible </a:t>
            </a:r>
          </a:p>
          <a:p>
            <a:pPr lvl="1" eaLnBrk="1" hangingPunct="1"/>
            <a:r>
              <a:rPr lang="en-US" smtClean="0"/>
              <a:t>1.25 points for each correct answer	</a:t>
            </a:r>
          </a:p>
          <a:p>
            <a:pPr lvl="1" eaLnBrk="1" hangingPunct="1"/>
            <a:r>
              <a:rPr lang="en-US" smtClean="0"/>
              <a:t>Answer all the questions!  (No guessing penalty)</a:t>
            </a:r>
          </a:p>
          <a:p>
            <a:pPr eaLnBrk="1" hangingPunct="1"/>
            <a:r>
              <a:rPr lang="en-US" smtClean="0"/>
              <a:t>Free response: 50 points possible</a:t>
            </a:r>
          </a:p>
          <a:p>
            <a:pPr lvl="1" eaLnBrk="1" hangingPunct="1"/>
            <a:r>
              <a:rPr lang="en-US" smtClean="0"/>
              <a:t>0 to 4 on each question</a:t>
            </a:r>
          </a:p>
          <a:p>
            <a:pPr lvl="1" eaLnBrk="1" hangingPunct="1"/>
            <a:r>
              <a:rPr lang="en-US" smtClean="0"/>
              <a:t>Score on Q1 – Q5 multiplied by 1.875  (37.5 pts)</a:t>
            </a:r>
          </a:p>
          <a:p>
            <a:pPr lvl="1" eaLnBrk="1" hangingPunct="1"/>
            <a:r>
              <a:rPr lang="en-US" smtClean="0"/>
              <a:t>Score on Q6 multiplied by 3.125           (12.5 pts)</a:t>
            </a:r>
          </a:p>
          <a:p>
            <a:pPr eaLnBrk="1" hangingPunct="1"/>
            <a:r>
              <a:rPr lang="en-US" smtClean="0"/>
              <a:t>How many points to get a…?</a:t>
            </a:r>
          </a:p>
          <a:p>
            <a:pPr lvl="1" eaLnBrk="1" hangingPunct="1"/>
            <a:r>
              <a:rPr lang="en-US" smtClean="0"/>
              <a:t>In 2012, </a:t>
            </a:r>
            <a:r>
              <a:rPr lang="en-US" b="1" smtClean="0"/>
              <a:t>70 </a:t>
            </a:r>
            <a:r>
              <a:rPr lang="en-US" b="1" smtClean="0">
                <a:sym typeface="Wingdings" pitchFamily="2" charset="2"/>
              </a:rPr>
              <a:t> 5</a:t>
            </a:r>
            <a:r>
              <a:rPr lang="en-US" smtClean="0">
                <a:sym typeface="Wingdings" pitchFamily="2" charset="2"/>
              </a:rPr>
              <a:t>, 57  4, 44  3, 33  2</a:t>
            </a:r>
            <a:endParaRPr lang="en-US" smtClean="0"/>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228600"/>
            <a:ext cx="8229600" cy="838200"/>
          </a:xfrm>
        </p:spPr>
        <p:txBody>
          <a:bodyPr/>
          <a:lstStyle/>
          <a:p>
            <a:pPr eaLnBrk="1" hangingPunct="1">
              <a:defRPr/>
            </a:pPr>
            <a:r>
              <a:rPr lang="en-US" dirty="0" smtClean="0"/>
              <a:t>#8. Be smart with technology</a:t>
            </a:r>
            <a:endParaRPr lang="en-US" dirty="0"/>
          </a:p>
        </p:txBody>
      </p:sp>
      <p:sp>
        <p:nvSpPr>
          <p:cNvPr id="116739" name="Rectangle 3"/>
          <p:cNvSpPr>
            <a:spLocks noGrp="1" noChangeArrowheads="1"/>
          </p:cNvSpPr>
          <p:nvPr>
            <p:ph type="body" idx="1"/>
          </p:nvPr>
        </p:nvSpPr>
        <p:spPr>
          <a:xfrm>
            <a:off x="228600" y="1371600"/>
            <a:ext cx="8686800" cy="4724400"/>
          </a:xfrm>
        </p:spPr>
        <p:txBody>
          <a:bodyPr/>
          <a:lstStyle/>
          <a:p>
            <a:pPr eaLnBrk="1" hangingPunct="1">
              <a:lnSpc>
                <a:spcPct val="90000"/>
              </a:lnSpc>
            </a:pPr>
            <a:r>
              <a:rPr lang="en-US" sz="2800" smtClean="0"/>
              <a:t>Don’t type in data just because it’s there!</a:t>
            </a:r>
          </a:p>
          <a:p>
            <a:pPr eaLnBrk="1" hangingPunct="1">
              <a:lnSpc>
                <a:spcPct val="90000"/>
              </a:lnSpc>
            </a:pPr>
            <a:r>
              <a:rPr lang="en-US" sz="2800" smtClean="0"/>
              <a:t>Calculator speak = no full credit</a:t>
            </a:r>
          </a:p>
          <a:p>
            <a:pPr eaLnBrk="1" hangingPunct="1">
              <a:lnSpc>
                <a:spcPct val="90000"/>
              </a:lnSpc>
              <a:buFontTx/>
              <a:buNone/>
            </a:pPr>
            <a:r>
              <a:rPr lang="en-US" sz="2800" smtClean="0"/>
              <a:t>(1) Binompdf(12,.2,3) = no full credit</a:t>
            </a:r>
          </a:p>
          <a:p>
            <a:pPr eaLnBrk="1" hangingPunct="1">
              <a:lnSpc>
                <a:spcPct val="90000"/>
              </a:lnSpc>
              <a:buFontTx/>
              <a:buNone/>
            </a:pPr>
            <a:r>
              <a:rPr lang="en-US" sz="2800" smtClean="0"/>
              <a:t>	</a:t>
            </a:r>
            <a:r>
              <a:rPr lang="en-US" sz="2800" i="1" smtClean="0"/>
              <a:t>Better:</a:t>
            </a:r>
            <a:r>
              <a:rPr lang="en-US" sz="2800" smtClean="0"/>
              <a:t> P(X = 3) = (12C3)(0.2)</a:t>
            </a:r>
            <a:r>
              <a:rPr lang="en-US" sz="2800" baseline="30000" smtClean="0"/>
              <a:t>3</a:t>
            </a:r>
            <a:r>
              <a:rPr lang="en-US" sz="2800" smtClean="0"/>
              <a:t>(0.8)</a:t>
            </a:r>
            <a:r>
              <a:rPr lang="en-US" sz="2800" baseline="30000" smtClean="0"/>
              <a:t>9</a:t>
            </a:r>
            <a:endParaRPr lang="en-US" sz="2800" smtClean="0"/>
          </a:p>
          <a:p>
            <a:pPr eaLnBrk="1" hangingPunct="1">
              <a:lnSpc>
                <a:spcPct val="90000"/>
              </a:lnSpc>
              <a:buFontTx/>
              <a:buNone/>
            </a:pPr>
            <a:r>
              <a:rPr lang="en-US" sz="2800" smtClean="0"/>
              <a:t>	</a:t>
            </a:r>
            <a:r>
              <a:rPr lang="en-US" sz="2800" i="1" smtClean="0"/>
              <a:t>Minimal:</a:t>
            </a:r>
            <a:r>
              <a:rPr lang="en-US" sz="2800" smtClean="0"/>
              <a:t> binompdf(n = 12, p = .2, k = 3)</a:t>
            </a:r>
            <a:endParaRPr lang="en-US" sz="2800" baseline="30000" smtClean="0"/>
          </a:p>
          <a:p>
            <a:pPr eaLnBrk="1" hangingPunct="1">
              <a:lnSpc>
                <a:spcPct val="90000"/>
              </a:lnSpc>
              <a:buFontTx/>
              <a:buNone/>
            </a:pPr>
            <a:r>
              <a:rPr lang="en-US" sz="2800" smtClean="0"/>
              <a:t>(2) Normalcdf(90,105,100,5) = no full credit</a:t>
            </a:r>
          </a:p>
          <a:p>
            <a:pPr eaLnBrk="1" hangingPunct="1">
              <a:lnSpc>
                <a:spcPct val="90000"/>
              </a:lnSpc>
              <a:buFontTx/>
              <a:buNone/>
            </a:pPr>
            <a:r>
              <a:rPr lang="en-US" sz="2800" smtClean="0"/>
              <a:t>	</a:t>
            </a:r>
            <a:r>
              <a:rPr lang="en-US" sz="2800" i="1" smtClean="0"/>
              <a:t>Better:</a:t>
            </a:r>
            <a:r>
              <a:rPr lang="en-US" sz="2800" smtClean="0"/>
              <a:t> Find </a:t>
            </a:r>
            <a:r>
              <a:rPr lang="en-US" sz="2800" i="1" smtClean="0"/>
              <a:t>z</a:t>
            </a:r>
            <a:r>
              <a:rPr lang="en-US" sz="2800" smtClean="0"/>
              <a:t> score.  Then draw, label, shade Normal curve, and find the area.</a:t>
            </a:r>
          </a:p>
          <a:p>
            <a:pPr eaLnBrk="1" hangingPunct="1">
              <a:lnSpc>
                <a:spcPct val="90000"/>
              </a:lnSpc>
              <a:buFontTx/>
              <a:buNone/>
            </a:pPr>
            <a:r>
              <a:rPr lang="en-US" sz="2800" smtClean="0"/>
              <a:t>	</a:t>
            </a:r>
            <a:r>
              <a:rPr lang="en-US" sz="2800" i="1" smtClean="0"/>
              <a:t>Minimal:</a:t>
            </a:r>
            <a:r>
              <a:rPr lang="en-US" sz="2800" smtClean="0"/>
              <a:t> normalcdf(lower bound = 90, upper bound = 105, mean = 100, std. dev. = 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 calcmode="lin" valueType="num">
                                      <p:cBhvr additive="base">
                                        <p:cTn id="7" dur="500" fill="hold"/>
                                        <p:tgtEl>
                                          <p:spTgt spid="11673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67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6739">
                                            <p:txEl>
                                              <p:pRg st="1" end="1"/>
                                            </p:txEl>
                                          </p:spTgt>
                                        </p:tgtEl>
                                        <p:attrNameLst>
                                          <p:attrName>style.visibility</p:attrName>
                                        </p:attrNameLst>
                                      </p:cBhvr>
                                      <p:to>
                                        <p:strVal val="visible"/>
                                      </p:to>
                                    </p:set>
                                    <p:anim calcmode="lin" valueType="num">
                                      <p:cBhvr additive="base">
                                        <p:cTn id="13" dur="500" fill="hold"/>
                                        <p:tgtEl>
                                          <p:spTgt spid="11673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67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6739">
                                            <p:txEl>
                                              <p:pRg st="2" end="2"/>
                                            </p:txEl>
                                          </p:spTgt>
                                        </p:tgtEl>
                                        <p:attrNameLst>
                                          <p:attrName>style.visibility</p:attrName>
                                        </p:attrNameLst>
                                      </p:cBhvr>
                                      <p:to>
                                        <p:strVal val="visible"/>
                                      </p:to>
                                    </p:set>
                                    <p:anim calcmode="lin" valueType="num">
                                      <p:cBhvr additive="base">
                                        <p:cTn id="19" dur="500" fill="hold"/>
                                        <p:tgtEl>
                                          <p:spTgt spid="11673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67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6739">
                                            <p:txEl>
                                              <p:pRg st="3" end="3"/>
                                            </p:txEl>
                                          </p:spTgt>
                                        </p:tgtEl>
                                        <p:attrNameLst>
                                          <p:attrName>style.visibility</p:attrName>
                                        </p:attrNameLst>
                                      </p:cBhvr>
                                      <p:to>
                                        <p:strVal val="visible"/>
                                      </p:to>
                                    </p:set>
                                    <p:anim calcmode="lin" valueType="num">
                                      <p:cBhvr additive="base">
                                        <p:cTn id="25" dur="500" fill="hold"/>
                                        <p:tgtEl>
                                          <p:spTgt spid="11673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67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6739">
                                            <p:txEl>
                                              <p:pRg st="4" end="4"/>
                                            </p:txEl>
                                          </p:spTgt>
                                        </p:tgtEl>
                                        <p:attrNameLst>
                                          <p:attrName>style.visibility</p:attrName>
                                        </p:attrNameLst>
                                      </p:cBhvr>
                                      <p:to>
                                        <p:strVal val="visible"/>
                                      </p:to>
                                    </p:set>
                                    <p:anim calcmode="lin" valueType="num">
                                      <p:cBhvr additive="base">
                                        <p:cTn id="31" dur="500" fill="hold"/>
                                        <p:tgtEl>
                                          <p:spTgt spid="11673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67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16739">
                                            <p:txEl>
                                              <p:pRg st="5" end="5"/>
                                            </p:txEl>
                                          </p:spTgt>
                                        </p:tgtEl>
                                        <p:attrNameLst>
                                          <p:attrName>style.visibility</p:attrName>
                                        </p:attrNameLst>
                                      </p:cBhvr>
                                      <p:to>
                                        <p:strVal val="visible"/>
                                      </p:to>
                                    </p:set>
                                    <p:anim calcmode="lin" valueType="num">
                                      <p:cBhvr additive="base">
                                        <p:cTn id="37" dur="500" fill="hold"/>
                                        <p:tgtEl>
                                          <p:spTgt spid="116739">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1673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16739">
                                            <p:txEl>
                                              <p:pRg st="6" end="6"/>
                                            </p:txEl>
                                          </p:spTgt>
                                        </p:tgtEl>
                                        <p:attrNameLst>
                                          <p:attrName>style.visibility</p:attrName>
                                        </p:attrNameLst>
                                      </p:cBhvr>
                                      <p:to>
                                        <p:strVal val="visible"/>
                                      </p:to>
                                    </p:set>
                                    <p:anim calcmode="lin" valueType="num">
                                      <p:cBhvr additive="base">
                                        <p:cTn id="43" dur="500" fill="hold"/>
                                        <p:tgtEl>
                                          <p:spTgt spid="116739">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1673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16739">
                                            <p:txEl>
                                              <p:pRg st="7" end="7"/>
                                            </p:txEl>
                                          </p:spTgt>
                                        </p:tgtEl>
                                        <p:attrNameLst>
                                          <p:attrName>style.visibility</p:attrName>
                                        </p:attrNameLst>
                                      </p:cBhvr>
                                      <p:to>
                                        <p:strVal val="visible"/>
                                      </p:to>
                                    </p:set>
                                    <p:anim calcmode="lin" valueType="num">
                                      <p:cBhvr additive="base">
                                        <p:cTn id="49" dur="500" fill="hold"/>
                                        <p:tgtEl>
                                          <p:spTgt spid="116739">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1673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04800"/>
            <a:ext cx="8229600" cy="838200"/>
          </a:xfrm>
        </p:spPr>
        <p:txBody>
          <a:bodyPr/>
          <a:lstStyle/>
          <a:p>
            <a:pPr eaLnBrk="1" hangingPunct="1">
              <a:defRPr/>
            </a:pPr>
            <a:r>
              <a:rPr lang="en-US" dirty="0" smtClean="0"/>
              <a:t>#7. Pace yourself</a:t>
            </a:r>
            <a:endParaRPr lang="en-US" dirty="0"/>
          </a:p>
        </p:txBody>
      </p:sp>
      <p:sp>
        <p:nvSpPr>
          <p:cNvPr id="115715" name="Rectangle 3"/>
          <p:cNvSpPr>
            <a:spLocks noGrp="1" noChangeArrowheads="1"/>
          </p:cNvSpPr>
          <p:nvPr>
            <p:ph type="body" idx="1"/>
          </p:nvPr>
        </p:nvSpPr>
        <p:spPr>
          <a:xfrm>
            <a:off x="457200" y="1371600"/>
            <a:ext cx="8458200" cy="4800600"/>
          </a:xfrm>
        </p:spPr>
        <p:txBody>
          <a:bodyPr/>
          <a:lstStyle/>
          <a:p>
            <a:pPr eaLnBrk="1" hangingPunct="1">
              <a:lnSpc>
                <a:spcPct val="90000"/>
              </a:lnSpc>
              <a:defRPr/>
            </a:pPr>
            <a:r>
              <a:rPr lang="en-US" sz="2800" dirty="0" smtClean="0"/>
              <a:t>Multiple </a:t>
            </a:r>
            <a:r>
              <a:rPr lang="en-US" sz="2800" dirty="0"/>
              <a:t>choice </a:t>
            </a:r>
            <a:r>
              <a:rPr lang="en-US" sz="2800" dirty="0" smtClean="0"/>
              <a:t>section   40 questions, 90 minutes</a:t>
            </a:r>
            <a:endParaRPr lang="en-US" sz="2800" dirty="0"/>
          </a:p>
          <a:p>
            <a:pPr lvl="1" eaLnBrk="1" hangingPunct="1">
              <a:lnSpc>
                <a:spcPct val="90000"/>
              </a:lnSpc>
              <a:defRPr/>
            </a:pPr>
            <a:r>
              <a:rPr lang="en-US" dirty="0" smtClean="0"/>
              <a:t>Don’t spend too long on any question</a:t>
            </a:r>
          </a:p>
          <a:p>
            <a:pPr lvl="1" eaLnBrk="1" hangingPunct="1">
              <a:lnSpc>
                <a:spcPct val="90000"/>
              </a:lnSpc>
              <a:defRPr/>
            </a:pPr>
            <a:r>
              <a:rPr lang="en-US" dirty="0" smtClean="0"/>
              <a:t>They are all worth the same amount!</a:t>
            </a:r>
          </a:p>
          <a:p>
            <a:pPr marL="457200" lvl="1" indent="0" eaLnBrk="1" hangingPunct="1">
              <a:lnSpc>
                <a:spcPct val="90000"/>
              </a:lnSpc>
              <a:buFontTx/>
              <a:buNone/>
              <a:defRPr/>
            </a:pPr>
            <a:endParaRPr lang="en-US" dirty="0"/>
          </a:p>
          <a:p>
            <a:pPr eaLnBrk="1" hangingPunct="1">
              <a:lnSpc>
                <a:spcPct val="90000"/>
              </a:lnSpc>
              <a:defRPr/>
            </a:pPr>
            <a:r>
              <a:rPr lang="en-US" sz="2800" dirty="0" smtClean="0"/>
              <a:t>Free </a:t>
            </a:r>
            <a:r>
              <a:rPr lang="en-US" sz="2800" dirty="0"/>
              <a:t>response </a:t>
            </a:r>
            <a:r>
              <a:rPr lang="en-US" sz="2800" dirty="0" smtClean="0"/>
              <a:t>section      6 questions, 90 minutes</a:t>
            </a:r>
            <a:endParaRPr lang="en-US" sz="2800" dirty="0"/>
          </a:p>
          <a:p>
            <a:pPr lvl="1" eaLnBrk="1" hangingPunct="1">
              <a:lnSpc>
                <a:spcPct val="90000"/>
              </a:lnSpc>
              <a:defRPr/>
            </a:pPr>
            <a:r>
              <a:rPr lang="en-US" dirty="0"/>
              <a:t>Don’t run out of time before Question 6!!</a:t>
            </a:r>
          </a:p>
          <a:p>
            <a:pPr lvl="1" eaLnBrk="1" hangingPunct="1">
              <a:lnSpc>
                <a:spcPct val="90000"/>
              </a:lnSpc>
              <a:defRPr/>
            </a:pPr>
            <a:r>
              <a:rPr lang="en-US" dirty="0"/>
              <a:t>Start with questions you feel confident </a:t>
            </a:r>
            <a:r>
              <a:rPr lang="en-US" dirty="0" smtClean="0"/>
              <a:t>about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Effect transition="in" filter="fade">
                                      <p:cBhvr>
                                        <p:cTn id="7" dur="500"/>
                                        <p:tgtEl>
                                          <p:spTgt spid="1157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5715">
                                            <p:txEl>
                                              <p:pRg st="1" end="1"/>
                                            </p:txEl>
                                          </p:spTgt>
                                        </p:tgtEl>
                                        <p:attrNameLst>
                                          <p:attrName>style.visibility</p:attrName>
                                        </p:attrNameLst>
                                      </p:cBhvr>
                                      <p:to>
                                        <p:strVal val="visible"/>
                                      </p:to>
                                    </p:set>
                                    <p:animEffect transition="in" filter="fade">
                                      <p:cBhvr>
                                        <p:cTn id="12" dur="500"/>
                                        <p:tgtEl>
                                          <p:spTgt spid="1157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5715">
                                            <p:txEl>
                                              <p:pRg st="2" end="2"/>
                                            </p:txEl>
                                          </p:spTgt>
                                        </p:tgtEl>
                                        <p:attrNameLst>
                                          <p:attrName>style.visibility</p:attrName>
                                        </p:attrNameLst>
                                      </p:cBhvr>
                                      <p:to>
                                        <p:strVal val="visible"/>
                                      </p:to>
                                    </p:set>
                                    <p:animEffect transition="in" filter="fade">
                                      <p:cBhvr>
                                        <p:cTn id="17" dur="500"/>
                                        <p:tgtEl>
                                          <p:spTgt spid="1157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5715">
                                            <p:txEl>
                                              <p:pRg st="4" end="4"/>
                                            </p:txEl>
                                          </p:spTgt>
                                        </p:tgtEl>
                                        <p:attrNameLst>
                                          <p:attrName>style.visibility</p:attrName>
                                        </p:attrNameLst>
                                      </p:cBhvr>
                                      <p:to>
                                        <p:strVal val="visible"/>
                                      </p:to>
                                    </p:set>
                                    <p:animEffect transition="in" filter="fade">
                                      <p:cBhvr>
                                        <p:cTn id="22" dur="500"/>
                                        <p:tgtEl>
                                          <p:spTgt spid="11571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5715">
                                            <p:txEl>
                                              <p:pRg st="5" end="5"/>
                                            </p:txEl>
                                          </p:spTgt>
                                        </p:tgtEl>
                                        <p:attrNameLst>
                                          <p:attrName>style.visibility</p:attrName>
                                        </p:attrNameLst>
                                      </p:cBhvr>
                                      <p:to>
                                        <p:strVal val="visible"/>
                                      </p:to>
                                    </p:set>
                                    <p:animEffect transition="in" filter="fade">
                                      <p:cBhvr>
                                        <p:cTn id="27" dur="500"/>
                                        <p:tgtEl>
                                          <p:spTgt spid="11571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5715">
                                            <p:txEl>
                                              <p:pRg st="6" end="6"/>
                                            </p:txEl>
                                          </p:spTgt>
                                        </p:tgtEl>
                                        <p:attrNameLst>
                                          <p:attrName>style.visibility</p:attrName>
                                        </p:attrNameLst>
                                      </p:cBhvr>
                                      <p:to>
                                        <p:strVal val="visible"/>
                                      </p:to>
                                    </p:set>
                                    <p:animEffect transition="in" filter="fade">
                                      <p:cBhvr>
                                        <p:cTn id="32" dur="500"/>
                                        <p:tgtEl>
                                          <p:spTgt spid="1157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a:xfrm>
            <a:off x="0" y="228600"/>
            <a:ext cx="9144000" cy="1143000"/>
          </a:xfrm>
        </p:spPr>
        <p:txBody>
          <a:bodyPr/>
          <a:lstStyle/>
          <a:p>
            <a:pPr eaLnBrk="1" hangingPunct="1">
              <a:defRPr/>
            </a:pPr>
            <a:r>
              <a:rPr lang="en-US" sz="4000" dirty="0" smtClean="0"/>
              <a:t>#6. </a:t>
            </a:r>
            <a:r>
              <a:rPr lang="en-US" sz="4000" dirty="0"/>
              <a:t>Follow the 4-step inference process</a:t>
            </a:r>
          </a:p>
        </p:txBody>
      </p:sp>
      <p:pic>
        <p:nvPicPr>
          <p:cNvPr id="117764" name="Picture 4"/>
          <p:cNvPicPr>
            <a:picLocks noChangeAspect="1" noChangeArrowheads="1"/>
          </p:cNvPicPr>
          <p:nvPr/>
        </p:nvPicPr>
        <p:blipFill>
          <a:blip r:embed="rId2"/>
          <a:srcRect/>
          <a:stretch>
            <a:fillRect/>
          </a:stretch>
        </p:blipFill>
        <p:spPr bwMode="auto">
          <a:xfrm>
            <a:off x="0" y="1558925"/>
            <a:ext cx="9144000" cy="2555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7764"/>
                                        </p:tgtEl>
                                        <p:attrNameLst>
                                          <p:attrName>style.visibility</p:attrName>
                                        </p:attrNameLst>
                                      </p:cBhvr>
                                      <p:to>
                                        <p:strVal val="visible"/>
                                      </p:to>
                                    </p:set>
                                    <p:animEffect transition="in" filter="dissolve">
                                      <p:cBhvr>
                                        <p:cTn id="7" dur="500"/>
                                        <p:tgtEl>
                                          <p:spTgt spid="117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a:xfrm>
            <a:off x="457200" y="228600"/>
            <a:ext cx="8229600" cy="762000"/>
          </a:xfrm>
        </p:spPr>
        <p:txBody>
          <a:bodyPr/>
          <a:lstStyle/>
          <a:p>
            <a:pPr eaLnBrk="1" hangingPunct="1">
              <a:defRPr/>
            </a:pPr>
            <a:r>
              <a:rPr lang="en-US" dirty="0" smtClean="0"/>
              <a:t>#5. </a:t>
            </a:r>
            <a:r>
              <a:rPr lang="en-US" dirty="0"/>
              <a:t>Naked answer = no credit</a:t>
            </a:r>
          </a:p>
        </p:txBody>
      </p:sp>
      <p:sp>
        <p:nvSpPr>
          <p:cNvPr id="124931" name="Rectangle 3"/>
          <p:cNvSpPr>
            <a:spLocks noGrp="1" noChangeArrowheads="1"/>
          </p:cNvSpPr>
          <p:nvPr>
            <p:ph type="body" idx="4294967295"/>
          </p:nvPr>
        </p:nvSpPr>
        <p:spPr>
          <a:xfrm>
            <a:off x="457200" y="1219200"/>
            <a:ext cx="8229600" cy="2514600"/>
          </a:xfrm>
        </p:spPr>
        <p:txBody>
          <a:bodyPr/>
          <a:lstStyle/>
          <a:p>
            <a:pPr eaLnBrk="1" hangingPunct="1">
              <a:buFontTx/>
              <a:buNone/>
            </a:pPr>
            <a:r>
              <a:rPr lang="en-US" b="1" smtClean="0"/>
              <a:t>	</a:t>
            </a:r>
            <a:r>
              <a:rPr lang="en-US" sz="2800" b="1" smtClean="0"/>
              <a:t>Directions: </a:t>
            </a:r>
            <a:r>
              <a:rPr lang="en-US" sz="2800" smtClean="0"/>
              <a:t>Show all your work. Indicate clearly the methods you use, because you will be graded on the correctness of your methods as well as on the accuracy and completeness of your results and explanations.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 calcmode="lin" valueType="num">
                                      <p:cBhvr additive="base">
                                        <p:cTn id="7" dur="500" fill="hold"/>
                                        <p:tgtEl>
                                          <p:spTgt spid="1249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93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defRPr/>
            </a:pPr>
            <a:r>
              <a:rPr lang="en-US" dirty="0" smtClean="0"/>
              <a:t>#4. </a:t>
            </a:r>
            <a:r>
              <a:rPr lang="en-US" dirty="0"/>
              <a:t>Don’t </a:t>
            </a:r>
            <a:r>
              <a:rPr lang="en-US" dirty="0" smtClean="0"/>
              <a:t>write too much!</a:t>
            </a:r>
            <a:endParaRPr lang="en-US" dirty="0"/>
          </a:p>
        </p:txBody>
      </p:sp>
      <p:sp>
        <p:nvSpPr>
          <p:cNvPr id="137219" name="Rectangle 3"/>
          <p:cNvSpPr>
            <a:spLocks noGrp="1" noChangeArrowheads="1"/>
          </p:cNvSpPr>
          <p:nvPr>
            <p:ph type="body" idx="1"/>
          </p:nvPr>
        </p:nvSpPr>
        <p:spPr/>
        <p:txBody>
          <a:bodyPr/>
          <a:lstStyle/>
          <a:p>
            <a:pPr eaLnBrk="1" hangingPunct="1"/>
            <a:r>
              <a:rPr lang="en-US" smtClean="0"/>
              <a:t>Less is more…</a:t>
            </a:r>
          </a:p>
          <a:p>
            <a:pPr eaLnBrk="1" hangingPunct="1"/>
            <a:r>
              <a:rPr lang="en-US" smtClean="0"/>
              <a:t>Answer the question, then </a:t>
            </a:r>
            <a:r>
              <a:rPr lang="en-US" b="1" smtClean="0"/>
              <a:t>shut up</a:t>
            </a:r>
            <a:r>
              <a:rPr lang="en-US" b="1" smtClean="0">
                <a:sym typeface="Wingdings" pitchFamily="2" charset="2"/>
              </a:rPr>
              <a:t>!</a:t>
            </a:r>
          </a:p>
          <a:p>
            <a:pPr eaLnBrk="1" hangingPunct="1"/>
            <a:r>
              <a:rPr lang="en-US" smtClean="0">
                <a:sym typeface="Wingdings" pitchFamily="2" charset="2"/>
              </a:rPr>
              <a:t>Space provided is more than enough</a:t>
            </a:r>
          </a:p>
          <a:p>
            <a:pPr eaLnBrk="1" hangingPunct="1"/>
            <a:r>
              <a:rPr lang="en-US" smtClean="0">
                <a:sym typeface="Wingdings" pitchFamily="2" charset="2"/>
              </a:rPr>
              <a:t>Avoid parallel solutions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anim calcmode="lin" valueType="num">
                                      <p:cBhvr additive="base">
                                        <p:cTn id="7" dur="500" fill="hold"/>
                                        <p:tgtEl>
                                          <p:spTgt spid="137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7219">
                                            <p:txEl>
                                              <p:pRg st="1" end="1"/>
                                            </p:txEl>
                                          </p:spTgt>
                                        </p:tgtEl>
                                        <p:attrNameLst>
                                          <p:attrName>style.visibility</p:attrName>
                                        </p:attrNameLst>
                                      </p:cBhvr>
                                      <p:to>
                                        <p:strVal val="visible"/>
                                      </p:to>
                                    </p:set>
                                    <p:anim calcmode="lin" valueType="num">
                                      <p:cBhvr additive="base">
                                        <p:cTn id="13" dur="500" fill="hold"/>
                                        <p:tgtEl>
                                          <p:spTgt spid="137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7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7219">
                                            <p:txEl>
                                              <p:pRg st="2" end="2"/>
                                            </p:txEl>
                                          </p:spTgt>
                                        </p:tgtEl>
                                        <p:attrNameLst>
                                          <p:attrName>style.visibility</p:attrName>
                                        </p:attrNameLst>
                                      </p:cBhvr>
                                      <p:to>
                                        <p:strVal val="visible"/>
                                      </p:to>
                                    </p:set>
                                    <p:anim calcmode="lin" valueType="num">
                                      <p:cBhvr additive="base">
                                        <p:cTn id="19" dur="500" fill="hold"/>
                                        <p:tgtEl>
                                          <p:spTgt spid="137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7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7219">
                                            <p:txEl>
                                              <p:pRg st="3" end="3"/>
                                            </p:txEl>
                                          </p:spTgt>
                                        </p:tgtEl>
                                        <p:attrNameLst>
                                          <p:attrName>style.visibility</p:attrName>
                                        </p:attrNameLst>
                                      </p:cBhvr>
                                      <p:to>
                                        <p:strVal val="visible"/>
                                      </p:to>
                                    </p:set>
                                    <p:anim calcmode="lin" valueType="num">
                                      <p:cBhvr additive="base">
                                        <p:cTn id="25" dur="500" fill="hold"/>
                                        <p:tgtEl>
                                          <p:spTgt spid="137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72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p:bld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Mountain Top</Template>
  <TotalTime>1694</TotalTime>
  <Words>467</Words>
  <Application>Microsoft Office PowerPoint</Application>
  <PresentationFormat>On-screen Show (4:3)</PresentationFormat>
  <Paragraphs>78</Paragraphs>
  <Slides>14</Slides>
  <Notes>0</Notes>
  <HiddenSlides>0</HiddenSlides>
  <MMClips>0</MMClips>
  <ScaleCrop>false</ScaleCrop>
  <HeadingPairs>
    <vt:vector size="6" baseType="variant">
      <vt:variant>
        <vt:lpstr>Fonts Used</vt:lpstr>
      </vt:variant>
      <vt:variant>
        <vt:i4>3</vt:i4>
      </vt:variant>
      <vt:variant>
        <vt:lpstr>Design Template</vt:lpstr>
      </vt:variant>
      <vt:variant>
        <vt:i4>2</vt:i4>
      </vt:variant>
      <vt:variant>
        <vt:lpstr>Slide Titles</vt:lpstr>
      </vt:variant>
      <vt:variant>
        <vt:i4>14</vt:i4>
      </vt:variant>
    </vt:vector>
  </HeadingPairs>
  <TitlesOfParts>
    <vt:vector size="19" baseType="lpstr">
      <vt:lpstr>Arial</vt:lpstr>
      <vt:lpstr>Calibri</vt:lpstr>
      <vt:lpstr>Wingdings</vt:lpstr>
      <vt:lpstr>Mountain Top</vt:lpstr>
      <vt:lpstr>Mountain Top</vt:lpstr>
      <vt:lpstr>Top 10 Tips for Getting a 5  on the AP Statistics Exam</vt:lpstr>
      <vt:lpstr>Why flamingos?</vt:lpstr>
      <vt:lpstr>#10. You gotta talk the talk</vt:lpstr>
      <vt:lpstr>#9. Know the score</vt:lpstr>
      <vt:lpstr>#8. Be smart with technology</vt:lpstr>
      <vt:lpstr>#7. Pace yourself</vt:lpstr>
      <vt:lpstr>#6. Follow the 4-step inference process</vt:lpstr>
      <vt:lpstr>#5. Naked answer = no credit</vt:lpstr>
      <vt:lpstr>#4. Don’t write too much!</vt:lpstr>
      <vt:lpstr>#3. Listen to your teacher </vt:lpstr>
      <vt:lpstr>#2. RTQ &amp; ATQ!!</vt:lpstr>
      <vt:lpstr>#1. Be Prepared!</vt:lpstr>
      <vt:lpstr>AP Statistics Exam Tips Recap</vt:lpstr>
      <vt:lpstr>Questions about the AP Exam or The Practice of Statistics?</vt:lpstr>
    </vt:vector>
  </TitlesOfParts>
  <Company>The Webb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Pre-conference workshop AP Statistics</dc:title>
  <dc:creator>Daren Starnes</dc:creator>
  <cp:lastModifiedBy>user</cp:lastModifiedBy>
  <cp:revision>188</cp:revision>
  <dcterms:created xsi:type="dcterms:W3CDTF">2007-06-17T12:45:30Z</dcterms:created>
  <dcterms:modified xsi:type="dcterms:W3CDTF">2015-06-19T20:22:29Z</dcterms:modified>
</cp:coreProperties>
</file>