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sldIdLst>
    <p:sldId id="256" r:id="rId2"/>
    <p:sldId id="295" r:id="rId3"/>
    <p:sldId id="282" r:id="rId4"/>
    <p:sldId id="297" r:id="rId5"/>
    <p:sldId id="294" r:id="rId6"/>
    <p:sldId id="296" r:id="rId7"/>
    <p:sldId id="292" r:id="rId8"/>
    <p:sldId id="288" r:id="rId9"/>
    <p:sldId id="293" r:id="rId10"/>
    <p:sldId id="300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7B2"/>
    <a:srgbClr val="4AC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8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9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4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5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3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8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1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58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arah@calc-medi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055355"/>
            <a:ext cx="10846085" cy="3073398"/>
          </a:xfrm>
        </p:spPr>
        <p:txBody>
          <a:bodyPr/>
          <a:lstStyle/>
          <a:p>
            <a:r>
              <a:rPr lang="en-US" sz="6000" dirty="0"/>
              <a:t>Experience First, Formalize Later: Reimagine Calculus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92012"/>
            <a:ext cx="10761026" cy="1807976"/>
          </a:xfrm>
          <a:effectLst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venir Book" panose="02000503020000020003" pitchFamily="2" charset="0"/>
              </a:rPr>
              <a:t>Sarah Stecher</a:t>
            </a:r>
            <a:endParaRPr lang="en-US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E7A2A-FA57-3B45-A26D-F13143D9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0AD27-7987-5D48-A08C-08B4F08E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3B49EFC-269D-C44E-916C-66C0D816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977" y="2292824"/>
            <a:ext cx="5277288" cy="3636511"/>
          </a:xfrm>
          <a:effectLst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Beliefs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All students are capable of doing authentic mathematics.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Students construct understanding through discussion and collaboration.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Math instruction should focus on building conceptual understanding, not mimicking procedures.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AEB942-1531-4E48-A3C5-5A88373F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8238C-BE67-754D-B05C-FE702CFDD84C}"/>
              </a:ext>
            </a:extLst>
          </p:cNvPr>
          <p:cNvSpPr txBox="1"/>
          <p:nvPr/>
        </p:nvSpPr>
        <p:spPr>
          <a:xfrm>
            <a:off x="696036" y="2292824"/>
            <a:ext cx="4940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Group 1: How did the </a:t>
            </a:r>
            <a:r>
              <a:rPr lang="en-US" sz="2800" b="1" dirty="0">
                <a:solidFill>
                  <a:schemeClr val="bg1"/>
                </a:solidFill>
              </a:rPr>
              <a:t>teaching moves </a:t>
            </a:r>
            <a:r>
              <a:rPr lang="en-US" sz="2800" dirty="0">
                <a:solidFill>
                  <a:schemeClr val="bg1"/>
                </a:solidFill>
              </a:rPr>
              <a:t>support the core beliefs?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Group 2: How did the </a:t>
            </a:r>
            <a:r>
              <a:rPr lang="en-US" sz="2800" b="1" dirty="0">
                <a:solidFill>
                  <a:schemeClr val="bg1"/>
                </a:solidFill>
              </a:rPr>
              <a:t>task </a:t>
            </a:r>
            <a:r>
              <a:rPr lang="en-US" sz="2800" dirty="0">
                <a:solidFill>
                  <a:schemeClr val="bg1"/>
                </a:solidFill>
              </a:rPr>
              <a:t>support the core beliefs?</a:t>
            </a:r>
          </a:p>
        </p:txBody>
      </p:sp>
    </p:spTree>
    <p:extLst>
      <p:ext uri="{BB962C8B-B14F-4D97-AF65-F5344CB8AC3E}">
        <p14:creationId xmlns:p14="http://schemas.microsoft.com/office/powerpoint/2010/main" val="34671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What’s your biggest take-away?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fontAlgn="base"/>
            <a:endParaRPr lang="en-US" sz="3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D306C86-42E4-8847-A4D4-11CC3241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78B10-ABAD-C04E-979E-9416DB6FFF29}"/>
              </a:ext>
            </a:extLst>
          </p:cNvPr>
          <p:cNvSpPr txBox="1"/>
          <p:nvPr/>
        </p:nvSpPr>
        <p:spPr>
          <a:xfrm>
            <a:off x="682387" y="2696290"/>
            <a:ext cx="97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Sticky note share-out.</a:t>
            </a:r>
          </a:p>
        </p:txBody>
      </p:sp>
    </p:spTree>
    <p:extLst>
      <p:ext uri="{BB962C8B-B14F-4D97-AF65-F5344CB8AC3E}">
        <p14:creationId xmlns:p14="http://schemas.microsoft.com/office/powerpoint/2010/main" val="172009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Contact Info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24639F-AC66-AC4B-B707-3E637755EB89}"/>
              </a:ext>
            </a:extLst>
          </p:cNvPr>
          <p:cNvSpPr txBox="1">
            <a:spLocks/>
          </p:cNvSpPr>
          <p:nvPr/>
        </p:nvSpPr>
        <p:spPr>
          <a:xfrm>
            <a:off x="810000" y="1417638"/>
            <a:ext cx="4899700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3000" dirty="0">
                <a:solidFill>
                  <a:schemeClr val="bg1"/>
                </a:solidFill>
              </a:rPr>
              <a:t>Sarah Stecher</a:t>
            </a:r>
          </a:p>
          <a:p>
            <a:pPr marL="0" indent="0">
              <a:buFont typeface="Wingdings 2" charset="2"/>
              <a:buNone/>
            </a:pPr>
            <a:r>
              <a:rPr lang="en-US" sz="3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sarah@calc-medic.com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52372D-081C-9D47-9F93-F2D1D18FD8BB}"/>
              </a:ext>
            </a:extLst>
          </p:cNvPr>
          <p:cNvSpPr txBox="1">
            <a:spLocks/>
          </p:cNvSpPr>
          <p:nvPr/>
        </p:nvSpPr>
        <p:spPr>
          <a:xfrm>
            <a:off x="818711" y="5189806"/>
            <a:ext cx="10852731" cy="10543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3000" dirty="0">
                <a:solidFill>
                  <a:schemeClr val="bg1"/>
                </a:solidFill>
              </a:rPr>
              <a:t>All resources can be found at Calc-</a:t>
            </a:r>
            <a:r>
              <a:rPr lang="en-US" sz="3000" dirty="0" err="1">
                <a:solidFill>
                  <a:schemeClr val="bg1"/>
                </a:solidFill>
              </a:rPr>
              <a:t>medic.com</a:t>
            </a:r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Font typeface="Wingdings 2" charset="2"/>
              <a:buNone/>
            </a:pPr>
            <a:endParaRPr lang="en-US" sz="36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DEB02B2-BD30-0947-8ACA-5AFA6D0A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1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EC7E-0866-8342-8EF6-5CAC5D43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2C424E-E89C-264F-814E-BED3A6E7A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34" y="2879440"/>
            <a:ext cx="1594893" cy="19936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45CD6B-7794-B549-B6EB-ADB12684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97" y="2133031"/>
            <a:ext cx="2159948" cy="12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C19E02D-2BAF-B34E-B716-1CFD7711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97" y="5059567"/>
            <a:ext cx="2676918" cy="14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91F05C-C939-FF4C-A342-E4E9E735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15" y="2377174"/>
            <a:ext cx="2247916" cy="14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aches in Holland, Michigan | Family &amp;amp; Public Beaches on Lake Michigan">
            <a:extLst>
              <a:ext uri="{FF2B5EF4-FFF2-40B4-BE49-F238E27FC236}">
                <a16:creationId xmlns:a16="http://schemas.microsoft.com/office/drawing/2014/main" id="{187B0A50-C1CE-534C-B4EE-3B353B75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4" y="4254918"/>
            <a:ext cx="2634016" cy="16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LEARNING TARGETS FOR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86" y="2222287"/>
            <a:ext cx="10571999" cy="3636511"/>
          </a:xfrm>
          <a:effectLst/>
        </p:spPr>
        <p:txBody>
          <a:bodyPr>
            <a:normAutofit/>
          </a:bodyPr>
          <a:lstStyle/>
          <a:p>
            <a:pPr fontAlgn="base"/>
            <a:endParaRPr lang="en-US" sz="2400" dirty="0">
              <a:latin typeface="Avenir Book" panose="02000503020000020003" pitchFamily="2" charset="0"/>
            </a:endParaRPr>
          </a:p>
          <a:p>
            <a:pPr marL="458788" indent="-446088" fontAlgn="base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Unpack our beliefs about what a Calculus class should look like, sound like, feel like</a:t>
            </a:r>
          </a:p>
          <a:p>
            <a:pPr marL="458788" indent="-446088" fontAlgn="base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Discuss how teaching with the EFFL model can disrupt problematic assumptions about learning Calculus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F44689-4F5B-8B43-9168-ABD28CAD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does your ideal classroom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86" y="2222287"/>
            <a:ext cx="10571999" cy="3636511"/>
          </a:xfrm>
          <a:effectLst/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400" dirty="0">
              <a:latin typeface="Avenir Book" panose="02000503020000020003" pitchFamily="2" charset="0"/>
            </a:endParaRPr>
          </a:p>
          <a:p>
            <a:pPr marL="458788" indent="-446088" fontAlgn="base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What are students doing?</a:t>
            </a:r>
          </a:p>
          <a:p>
            <a:pPr marL="458788" indent="-446088" fontAlgn="base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What is the teacher doing?</a:t>
            </a:r>
          </a:p>
          <a:p>
            <a:pPr marL="458788" indent="-446088" fontAlgn="base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What norms are in place?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F44689-4F5B-8B43-9168-ABD28CAD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7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5C07-8F94-BE4E-ACDE-C1AB0C69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BA00-6B30-E84B-8CE4-2831ACDA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53" y="2181890"/>
            <a:ext cx="10554574" cy="3636511"/>
          </a:xfrm>
          <a:effectLst/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All students are capable of doing authentic mathematics.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Students construct understanding through discussion and collaboration.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Math instruction should focus on building conceptual understanding, not mimicking procedures.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25C416D-C3E6-824B-8019-1CF62314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934B-6C0D-284B-BE8F-42BE735E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beliefs have to do with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4B04-D594-5345-932C-98B2BB66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4A26F4-801B-7C4C-83C9-10F2036A4BE7}"/>
              </a:ext>
            </a:extLst>
          </p:cNvPr>
          <p:cNvSpPr/>
          <p:nvPr/>
        </p:nvSpPr>
        <p:spPr>
          <a:xfrm>
            <a:off x="682388" y="3561755"/>
            <a:ext cx="2347415" cy="1088409"/>
          </a:xfrm>
          <a:prstGeom prst="roundRect">
            <a:avLst/>
          </a:prstGeom>
          <a:solidFill>
            <a:srgbClr val="2E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Beliefs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B6BA11-0F82-4E47-8E8B-F08B5DA6974C}"/>
              </a:ext>
            </a:extLst>
          </p:cNvPr>
          <p:cNvSpPr/>
          <p:nvPr/>
        </p:nvSpPr>
        <p:spPr>
          <a:xfrm>
            <a:off x="4246728" y="2340591"/>
            <a:ext cx="2347415" cy="1088409"/>
          </a:xfrm>
          <a:prstGeom prst="roundRect">
            <a:avLst/>
          </a:prstGeom>
          <a:solidFill>
            <a:srgbClr val="2E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Tasks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13AD48-2477-CF40-9A6C-6AE8A8DAC4B8}"/>
              </a:ext>
            </a:extLst>
          </p:cNvPr>
          <p:cNvSpPr/>
          <p:nvPr/>
        </p:nvSpPr>
        <p:spPr>
          <a:xfrm>
            <a:off x="4246728" y="3561756"/>
            <a:ext cx="2347415" cy="1088409"/>
          </a:xfrm>
          <a:prstGeom prst="roundRect">
            <a:avLst/>
          </a:prstGeom>
          <a:solidFill>
            <a:srgbClr val="2E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 moves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C0339EB-E3D4-8C43-A62A-689C2F13CADF}"/>
              </a:ext>
            </a:extLst>
          </p:cNvPr>
          <p:cNvSpPr/>
          <p:nvPr/>
        </p:nvSpPr>
        <p:spPr>
          <a:xfrm>
            <a:off x="4246727" y="4936481"/>
            <a:ext cx="2347415" cy="1088409"/>
          </a:xfrm>
          <a:prstGeom prst="roundRect">
            <a:avLst/>
          </a:prstGeom>
          <a:solidFill>
            <a:srgbClr val="2E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Class norms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B69B6A-6F66-4044-A908-686DD427F776}"/>
              </a:ext>
            </a:extLst>
          </p:cNvPr>
          <p:cNvSpPr/>
          <p:nvPr/>
        </p:nvSpPr>
        <p:spPr>
          <a:xfrm>
            <a:off x="8491182" y="3561755"/>
            <a:ext cx="2347415" cy="1088409"/>
          </a:xfrm>
          <a:prstGeom prst="roundRect">
            <a:avLst/>
          </a:prstGeom>
          <a:solidFill>
            <a:srgbClr val="2E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Student experience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22FBDC-6D20-0D47-A357-C7DA59C667A8}"/>
              </a:ext>
            </a:extLst>
          </p:cNvPr>
          <p:cNvCxnSpPr>
            <a:cxnSpLocks/>
          </p:cNvCxnSpPr>
          <p:nvPr/>
        </p:nvCxnSpPr>
        <p:spPr>
          <a:xfrm flipV="1">
            <a:off x="3070747" y="3001863"/>
            <a:ext cx="1037381" cy="913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91001C-708A-4F4E-A2D4-FB624D57115C}"/>
              </a:ext>
            </a:extLst>
          </p:cNvPr>
          <p:cNvCxnSpPr>
            <a:cxnSpLocks/>
          </p:cNvCxnSpPr>
          <p:nvPr/>
        </p:nvCxnSpPr>
        <p:spPr>
          <a:xfrm>
            <a:off x="3179928" y="4524468"/>
            <a:ext cx="971417" cy="956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A9E121-D65E-424F-8FCE-ED1F9F75CCF7}"/>
              </a:ext>
            </a:extLst>
          </p:cNvPr>
          <p:cNvCxnSpPr>
            <a:cxnSpLocks/>
          </p:cNvCxnSpPr>
          <p:nvPr/>
        </p:nvCxnSpPr>
        <p:spPr>
          <a:xfrm>
            <a:off x="3166127" y="4203745"/>
            <a:ext cx="996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3C4B7F-DEA3-214D-B3BD-BAC8886E8A8E}"/>
              </a:ext>
            </a:extLst>
          </p:cNvPr>
          <p:cNvCxnSpPr>
            <a:cxnSpLocks/>
          </p:cNvCxnSpPr>
          <p:nvPr/>
        </p:nvCxnSpPr>
        <p:spPr>
          <a:xfrm flipV="1">
            <a:off x="6730466" y="4524468"/>
            <a:ext cx="1665334" cy="10460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EABCF5-055F-7A42-9A89-D2CD01C9B77C}"/>
              </a:ext>
            </a:extLst>
          </p:cNvPr>
          <p:cNvCxnSpPr>
            <a:cxnSpLocks/>
          </p:cNvCxnSpPr>
          <p:nvPr/>
        </p:nvCxnSpPr>
        <p:spPr>
          <a:xfrm>
            <a:off x="6730466" y="4203745"/>
            <a:ext cx="16653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6238D3-72CC-8744-A6E0-1CA4A808CDCA}"/>
              </a:ext>
            </a:extLst>
          </p:cNvPr>
          <p:cNvCxnSpPr>
            <a:cxnSpLocks/>
          </p:cNvCxnSpPr>
          <p:nvPr/>
        </p:nvCxnSpPr>
        <p:spPr>
          <a:xfrm>
            <a:off x="6730620" y="3001863"/>
            <a:ext cx="1665180" cy="913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14392DE-788E-EB49-A183-D7E345A8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ACEA1A7-9AC1-BA4F-8227-FF04F6861049}"/>
              </a:ext>
            </a:extLst>
          </p:cNvPr>
          <p:cNvSpPr/>
          <p:nvPr/>
        </p:nvSpPr>
        <p:spPr>
          <a:xfrm>
            <a:off x="4162566" y="2115403"/>
            <a:ext cx="2567900" cy="266751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Pamela’s Run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45739-1583-F849-A798-3D4A418BEAE6}"/>
              </a:ext>
            </a:extLst>
          </p:cNvPr>
          <p:cNvSpPr txBox="1">
            <a:spLocks/>
          </p:cNvSpPr>
          <p:nvPr/>
        </p:nvSpPr>
        <p:spPr>
          <a:xfrm>
            <a:off x="827424" y="2075990"/>
            <a:ext cx="10554574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Learning Targets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Interpret average rate of change and instantaneous rate of change contextually and graphically.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Estimate instantaneous rate of change by calculating the average rate of change over a short interval.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952577B-386A-3C40-B3F7-BA061E4D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  <p:pic>
        <p:nvPicPr>
          <p:cNvPr id="9" name="Picture 8" descr="Fitbit Ionic: Basic Operations Overview, Hands On with Run Mode ...">
            <a:extLst>
              <a:ext uri="{FF2B5EF4-FFF2-40B4-BE49-F238E27FC236}">
                <a16:creationId xmlns:a16="http://schemas.microsoft.com/office/drawing/2014/main" id="{E9B48FA3-38FA-5648-903E-97F98DA6E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7308"/>
          <a:stretch/>
        </p:blipFill>
        <p:spPr bwMode="auto">
          <a:xfrm>
            <a:off x="7028209" y="214375"/>
            <a:ext cx="1665415" cy="1446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17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292824"/>
            <a:ext cx="5277288" cy="3715332"/>
          </a:xfrm>
          <a:ln>
            <a:noFill/>
          </a:ln>
          <a:effectLst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Beliefs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All students are capable of doing authentic mathematics.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Students construct understanding through discussion and collaboration.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Math instruction should focus on building conceptual understanding, not mimicking procedures.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AEB942-1531-4E48-A3C5-5A88373F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8238C-BE67-754D-B05C-FE702CFDD84C}"/>
              </a:ext>
            </a:extLst>
          </p:cNvPr>
          <p:cNvSpPr txBox="1"/>
          <p:nvPr/>
        </p:nvSpPr>
        <p:spPr>
          <a:xfrm>
            <a:off x="696036" y="2292824"/>
            <a:ext cx="4940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Group 1: How did the </a:t>
            </a:r>
            <a:r>
              <a:rPr lang="en-US" sz="2800" b="1" dirty="0">
                <a:solidFill>
                  <a:schemeClr val="bg1"/>
                </a:solidFill>
              </a:rPr>
              <a:t>task </a:t>
            </a:r>
            <a:r>
              <a:rPr lang="en-US" sz="2800" dirty="0">
                <a:solidFill>
                  <a:schemeClr val="bg1"/>
                </a:solidFill>
              </a:rPr>
              <a:t>support the core beliefs?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Group 2: How did the </a:t>
            </a:r>
            <a:r>
              <a:rPr lang="en-US" sz="2800" b="1" dirty="0">
                <a:solidFill>
                  <a:schemeClr val="bg1"/>
                </a:solidFill>
              </a:rPr>
              <a:t>teaching moves </a:t>
            </a:r>
            <a:r>
              <a:rPr lang="en-US" sz="2800" dirty="0">
                <a:solidFill>
                  <a:schemeClr val="bg1"/>
                </a:solidFill>
              </a:rPr>
              <a:t>support the core beliefs?</a:t>
            </a:r>
          </a:p>
        </p:txBody>
      </p:sp>
    </p:spTree>
    <p:extLst>
      <p:ext uri="{BB962C8B-B14F-4D97-AF65-F5344CB8AC3E}">
        <p14:creationId xmlns:p14="http://schemas.microsoft.com/office/powerpoint/2010/main" val="39683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Under Cover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45739-1583-F849-A798-3D4A418BEAE6}"/>
              </a:ext>
            </a:extLst>
          </p:cNvPr>
          <p:cNvSpPr txBox="1">
            <a:spLocks/>
          </p:cNvSpPr>
          <p:nvPr/>
        </p:nvSpPr>
        <p:spPr>
          <a:xfrm>
            <a:off x="827424" y="2459489"/>
            <a:ext cx="10554574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Learning Targets</a:t>
            </a:r>
          </a:p>
          <a:p>
            <a:pPr fontAlgn="base"/>
            <a:r>
              <a:rPr lang="en-US" sz="3200" dirty="0">
                <a:solidFill>
                  <a:schemeClr val="bg1"/>
                </a:solidFill>
              </a:rPr>
              <a:t>Interpret the meaning of the independent and dependent variables of accumulation functions.</a:t>
            </a:r>
          </a:p>
          <a:p>
            <a:pPr fontAlgn="base"/>
            <a:r>
              <a:rPr lang="en-US" sz="3200" dirty="0">
                <a:solidFill>
                  <a:schemeClr val="bg1"/>
                </a:solidFill>
              </a:rPr>
              <a:t>Apply the FTC to find the derivative of an accumulation function.</a:t>
            </a:r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age result for umbrella image">
            <a:extLst>
              <a:ext uri="{FF2B5EF4-FFF2-40B4-BE49-F238E27FC236}">
                <a16:creationId xmlns:a16="http://schemas.microsoft.com/office/drawing/2014/main" id="{DE3DF128-2594-8641-B5B4-106A20041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27" y="299711"/>
            <a:ext cx="1402806" cy="139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1A40BC8-DD74-7B4C-B691-68FCFA2D8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85" y="5913935"/>
            <a:ext cx="4619767" cy="7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6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alc Med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2E67B2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{E07CA8B5-0E07-6442-8715-38E3C16D4C74}tf10001121</Template>
  <TotalTime>9842</TotalTime>
  <Words>328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Book</vt:lpstr>
      <vt:lpstr>Century Gothic</vt:lpstr>
      <vt:lpstr>Wingdings 2</vt:lpstr>
      <vt:lpstr>Quotable</vt:lpstr>
      <vt:lpstr>Experience First, Formalize Later: Reimagine Calculus Class</vt:lpstr>
      <vt:lpstr>PowerPoint Presentation</vt:lpstr>
      <vt:lpstr>LEARNING TARGETS FOR THE WORKSHOP</vt:lpstr>
      <vt:lpstr>What does your ideal classroom look like?</vt:lpstr>
      <vt:lpstr>Core Beliefs</vt:lpstr>
      <vt:lpstr>What do beliefs have to do with it?</vt:lpstr>
      <vt:lpstr>Pamela’s Run</vt:lpstr>
      <vt:lpstr>Reflection</vt:lpstr>
      <vt:lpstr>Under Cover</vt:lpstr>
      <vt:lpstr>Reflection</vt:lpstr>
      <vt:lpstr>What’s your biggest take-away?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and the Redesigned SAT</dc:title>
  <dc:creator>Lindsey</dc:creator>
  <cp:lastModifiedBy>Microsoft Office User</cp:lastModifiedBy>
  <cp:revision>109</cp:revision>
  <dcterms:created xsi:type="dcterms:W3CDTF">2016-07-16T16:16:26Z</dcterms:created>
  <dcterms:modified xsi:type="dcterms:W3CDTF">2021-11-08T13:54:20Z</dcterms:modified>
</cp:coreProperties>
</file>